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D4BA14-9277-4FF8-9A32-4AB40EACBBC4}" v="6" dt="2024-07-29T12:17:21.2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6" d="100"/>
          <a:sy n="66" d="100"/>
        </p:scale>
        <p:origin x="792"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ena Julius" userId="7abce39b532c95d2" providerId="LiveId" clId="{3FD4BA14-9277-4FF8-9A32-4AB40EACBBC4}"/>
    <pc:docChg chg="undo custSel addSld modSld">
      <pc:chgData name="Jeena Julius" userId="7abce39b532c95d2" providerId="LiveId" clId="{3FD4BA14-9277-4FF8-9A32-4AB40EACBBC4}" dt="2024-07-29T12:17:21.284" v="71" actId="478"/>
      <pc:docMkLst>
        <pc:docMk/>
      </pc:docMkLst>
      <pc:sldChg chg="addSp delSp mod">
        <pc:chgData name="Jeena Julius" userId="7abce39b532c95d2" providerId="LiveId" clId="{3FD4BA14-9277-4FF8-9A32-4AB40EACBBC4}" dt="2024-07-29T11:58:59.254" v="22" actId="478"/>
        <pc:sldMkLst>
          <pc:docMk/>
          <pc:sldMk cId="0" sldId="256"/>
        </pc:sldMkLst>
        <pc:spChg chg="add del">
          <ac:chgData name="Jeena Julius" userId="7abce39b532c95d2" providerId="LiveId" clId="{3FD4BA14-9277-4FF8-9A32-4AB40EACBBC4}" dt="2024-07-29T11:58:59.254" v="22" actId="478"/>
          <ac:spMkLst>
            <pc:docMk/>
            <pc:sldMk cId="0" sldId="256"/>
            <ac:spMk id="3" creationId="{00000000-0000-0000-0000-000000000000}"/>
          </ac:spMkLst>
        </pc:spChg>
      </pc:sldChg>
      <pc:sldChg chg="modSp mod">
        <pc:chgData name="Jeena Julius" userId="7abce39b532c95d2" providerId="LiveId" clId="{3FD4BA14-9277-4FF8-9A32-4AB40EACBBC4}" dt="2024-07-29T11:55:13.023" v="0" actId="1036"/>
        <pc:sldMkLst>
          <pc:docMk/>
          <pc:sldMk cId="0" sldId="260"/>
        </pc:sldMkLst>
        <pc:picChg chg="mod">
          <ac:chgData name="Jeena Julius" userId="7abce39b532c95d2" providerId="LiveId" clId="{3FD4BA14-9277-4FF8-9A32-4AB40EACBBC4}" dt="2024-07-29T11:55:13.023" v="0" actId="1036"/>
          <ac:picMkLst>
            <pc:docMk/>
            <pc:sldMk cId="0" sldId="260"/>
            <ac:picMk id="5" creationId="{00000000-0000-0000-0000-000000000000}"/>
          </ac:picMkLst>
        </pc:picChg>
      </pc:sldChg>
      <pc:sldChg chg="delSp modSp mod">
        <pc:chgData name="Jeena Julius" userId="7abce39b532c95d2" providerId="LiveId" clId="{3FD4BA14-9277-4FF8-9A32-4AB40EACBBC4}" dt="2024-07-29T11:58:29.082" v="20" actId="1076"/>
        <pc:sldMkLst>
          <pc:docMk/>
          <pc:sldMk cId="0" sldId="261"/>
        </pc:sldMkLst>
        <pc:spChg chg="mod">
          <ac:chgData name="Jeena Julius" userId="7abce39b532c95d2" providerId="LiveId" clId="{3FD4BA14-9277-4FF8-9A32-4AB40EACBBC4}" dt="2024-07-29T11:58:16.589" v="19" actId="1076"/>
          <ac:spMkLst>
            <pc:docMk/>
            <pc:sldMk cId="0" sldId="261"/>
            <ac:spMk id="3" creationId="{00000000-0000-0000-0000-000000000000}"/>
          </ac:spMkLst>
        </pc:spChg>
        <pc:spChg chg="mod">
          <ac:chgData name="Jeena Julius" userId="7abce39b532c95d2" providerId="LiveId" clId="{3FD4BA14-9277-4FF8-9A32-4AB40EACBBC4}" dt="2024-07-29T11:56:23.601" v="8" actId="1076"/>
          <ac:spMkLst>
            <pc:docMk/>
            <pc:sldMk cId="0" sldId="261"/>
            <ac:spMk id="11" creationId="{00000000-0000-0000-0000-000000000000}"/>
          </ac:spMkLst>
        </pc:spChg>
        <pc:spChg chg="mod">
          <ac:chgData name="Jeena Julius" userId="7abce39b532c95d2" providerId="LiveId" clId="{3FD4BA14-9277-4FF8-9A32-4AB40EACBBC4}" dt="2024-07-29T11:56:38.262" v="10" actId="1076"/>
          <ac:spMkLst>
            <pc:docMk/>
            <pc:sldMk cId="0" sldId="261"/>
            <ac:spMk id="12" creationId="{00000000-0000-0000-0000-000000000000}"/>
          </ac:spMkLst>
        </pc:spChg>
        <pc:spChg chg="mod">
          <ac:chgData name="Jeena Julius" userId="7abce39b532c95d2" providerId="LiveId" clId="{3FD4BA14-9277-4FF8-9A32-4AB40EACBBC4}" dt="2024-07-29T11:56:55.943" v="12" actId="1076"/>
          <ac:spMkLst>
            <pc:docMk/>
            <pc:sldMk cId="0" sldId="261"/>
            <ac:spMk id="14" creationId="{00000000-0000-0000-0000-000000000000}"/>
          </ac:spMkLst>
        </pc:spChg>
        <pc:spChg chg="mod">
          <ac:chgData name="Jeena Julius" userId="7abce39b532c95d2" providerId="LiveId" clId="{3FD4BA14-9277-4FF8-9A32-4AB40EACBBC4}" dt="2024-07-29T11:57:16.166" v="14" actId="1076"/>
          <ac:spMkLst>
            <pc:docMk/>
            <pc:sldMk cId="0" sldId="261"/>
            <ac:spMk id="15" creationId="{00000000-0000-0000-0000-000000000000}"/>
          </ac:spMkLst>
        </pc:spChg>
        <pc:spChg chg="mod">
          <ac:chgData name="Jeena Julius" userId="7abce39b532c95d2" providerId="LiveId" clId="{3FD4BA14-9277-4FF8-9A32-4AB40EACBBC4}" dt="2024-07-29T11:57:40.170" v="17" actId="1076"/>
          <ac:spMkLst>
            <pc:docMk/>
            <pc:sldMk cId="0" sldId="261"/>
            <ac:spMk id="17" creationId="{00000000-0000-0000-0000-000000000000}"/>
          </ac:spMkLst>
        </pc:spChg>
        <pc:spChg chg="mod">
          <ac:chgData name="Jeena Julius" userId="7abce39b532c95d2" providerId="LiveId" clId="{3FD4BA14-9277-4FF8-9A32-4AB40EACBBC4}" dt="2024-07-29T11:58:29.082" v="20" actId="1076"/>
          <ac:spMkLst>
            <pc:docMk/>
            <pc:sldMk cId="0" sldId="261"/>
            <ac:spMk id="18" creationId="{00000000-0000-0000-0000-000000000000}"/>
          </ac:spMkLst>
        </pc:spChg>
        <pc:grpChg chg="mod">
          <ac:chgData name="Jeena Julius" userId="7abce39b532c95d2" providerId="LiveId" clId="{3FD4BA14-9277-4FF8-9A32-4AB40EACBBC4}" dt="2024-07-29T11:56:01.995" v="6" actId="1076"/>
          <ac:grpSpMkLst>
            <pc:docMk/>
            <pc:sldMk cId="0" sldId="261"/>
            <ac:grpSpMk id="20" creationId="{E0364F06-51DD-087B-27D7-A0142EBA8D31}"/>
          </ac:grpSpMkLst>
        </pc:grpChg>
        <pc:picChg chg="del">
          <ac:chgData name="Jeena Julius" userId="7abce39b532c95d2" providerId="LiveId" clId="{3FD4BA14-9277-4FF8-9A32-4AB40EACBBC4}" dt="2024-07-29T11:55:27.690" v="1" actId="478"/>
          <ac:picMkLst>
            <pc:docMk/>
            <pc:sldMk cId="0" sldId="261"/>
            <ac:picMk id="7" creationId="{00000000-0000-0000-0000-000000000000}"/>
          </ac:picMkLst>
        </pc:picChg>
        <pc:picChg chg="del">
          <ac:chgData name="Jeena Julius" userId="7abce39b532c95d2" providerId="LiveId" clId="{3FD4BA14-9277-4FF8-9A32-4AB40EACBBC4}" dt="2024-07-29T11:55:31.596" v="2" actId="478"/>
          <ac:picMkLst>
            <pc:docMk/>
            <pc:sldMk cId="0" sldId="261"/>
            <ac:picMk id="10" creationId="{00000000-0000-0000-0000-000000000000}"/>
          </ac:picMkLst>
        </pc:picChg>
        <pc:picChg chg="del">
          <ac:chgData name="Jeena Julius" userId="7abce39b532c95d2" providerId="LiveId" clId="{3FD4BA14-9277-4FF8-9A32-4AB40EACBBC4}" dt="2024-07-29T11:55:35.232" v="3" actId="478"/>
          <ac:picMkLst>
            <pc:docMk/>
            <pc:sldMk cId="0" sldId="261"/>
            <ac:picMk id="13" creationId="{00000000-0000-0000-0000-000000000000}"/>
          </ac:picMkLst>
        </pc:picChg>
        <pc:picChg chg="del">
          <ac:chgData name="Jeena Julius" userId="7abce39b532c95d2" providerId="LiveId" clId="{3FD4BA14-9277-4FF8-9A32-4AB40EACBBC4}" dt="2024-07-29T11:55:38.626" v="4" actId="478"/>
          <ac:picMkLst>
            <pc:docMk/>
            <pc:sldMk cId="0" sldId="261"/>
            <ac:picMk id="16" creationId="{00000000-0000-0000-0000-000000000000}"/>
          </ac:picMkLst>
        </pc:picChg>
      </pc:sldChg>
      <pc:sldChg chg="delSp modSp mod">
        <pc:chgData name="Jeena Julius" userId="7abce39b532c95d2" providerId="LiveId" clId="{3FD4BA14-9277-4FF8-9A32-4AB40EACBBC4}" dt="2024-07-29T12:01:59.265" v="38" actId="1076"/>
        <pc:sldMkLst>
          <pc:docMk/>
          <pc:sldMk cId="0" sldId="262"/>
        </pc:sldMkLst>
        <pc:spChg chg="mod">
          <ac:chgData name="Jeena Julius" userId="7abce39b532c95d2" providerId="LiveId" clId="{3FD4BA14-9277-4FF8-9A32-4AB40EACBBC4}" dt="2024-07-29T12:01:53.712" v="37" actId="1076"/>
          <ac:spMkLst>
            <pc:docMk/>
            <pc:sldMk cId="0" sldId="262"/>
            <ac:spMk id="3" creationId="{00000000-0000-0000-0000-000000000000}"/>
          </ac:spMkLst>
        </pc:spChg>
        <pc:spChg chg="mod">
          <ac:chgData name="Jeena Julius" userId="7abce39b532c95d2" providerId="LiveId" clId="{3FD4BA14-9277-4FF8-9A32-4AB40EACBBC4}" dt="2024-07-29T12:01:00.106" v="33" actId="1076"/>
          <ac:spMkLst>
            <pc:docMk/>
            <pc:sldMk cId="0" sldId="262"/>
            <ac:spMk id="8" creationId="{00000000-0000-0000-0000-000000000000}"/>
          </ac:spMkLst>
        </pc:spChg>
        <pc:spChg chg="mod">
          <ac:chgData name="Jeena Julius" userId="7abce39b532c95d2" providerId="LiveId" clId="{3FD4BA14-9277-4FF8-9A32-4AB40EACBBC4}" dt="2024-07-29T12:00:55.078" v="32" actId="1076"/>
          <ac:spMkLst>
            <pc:docMk/>
            <pc:sldMk cId="0" sldId="262"/>
            <ac:spMk id="9" creationId="{00000000-0000-0000-0000-000000000000}"/>
          </ac:spMkLst>
        </pc:spChg>
        <pc:spChg chg="mod">
          <ac:chgData name="Jeena Julius" userId="7abce39b532c95d2" providerId="LiveId" clId="{3FD4BA14-9277-4FF8-9A32-4AB40EACBBC4}" dt="2024-07-29T12:01:59.265" v="38" actId="1076"/>
          <ac:spMkLst>
            <pc:docMk/>
            <pc:sldMk cId="0" sldId="262"/>
            <ac:spMk id="11" creationId="{00000000-0000-0000-0000-000000000000}"/>
          </ac:spMkLst>
        </pc:spChg>
        <pc:spChg chg="mod">
          <ac:chgData name="Jeena Julius" userId="7abce39b532c95d2" providerId="LiveId" clId="{3FD4BA14-9277-4FF8-9A32-4AB40EACBBC4}" dt="2024-07-29T12:00:41.231" v="31" actId="1076"/>
          <ac:spMkLst>
            <pc:docMk/>
            <pc:sldMk cId="0" sldId="262"/>
            <ac:spMk id="12" creationId="{00000000-0000-0000-0000-000000000000}"/>
          </ac:spMkLst>
        </pc:spChg>
        <pc:spChg chg="mod">
          <ac:chgData name="Jeena Julius" userId="7abce39b532c95d2" providerId="LiveId" clId="{3FD4BA14-9277-4FF8-9A32-4AB40EACBBC4}" dt="2024-07-29T12:01:17.647" v="34" actId="1076"/>
          <ac:spMkLst>
            <pc:docMk/>
            <pc:sldMk cId="0" sldId="262"/>
            <ac:spMk id="14" creationId="{00000000-0000-0000-0000-000000000000}"/>
          </ac:spMkLst>
        </pc:spChg>
        <pc:spChg chg="mod">
          <ac:chgData name="Jeena Julius" userId="7abce39b532c95d2" providerId="LiveId" clId="{3FD4BA14-9277-4FF8-9A32-4AB40EACBBC4}" dt="2024-07-29T12:01:41.737" v="36" actId="1076"/>
          <ac:spMkLst>
            <pc:docMk/>
            <pc:sldMk cId="0" sldId="262"/>
            <ac:spMk id="15" creationId="{00000000-0000-0000-0000-000000000000}"/>
          </ac:spMkLst>
        </pc:spChg>
        <pc:picChg chg="del">
          <ac:chgData name="Jeena Julius" userId="7abce39b532c95d2" providerId="LiveId" clId="{3FD4BA14-9277-4FF8-9A32-4AB40EACBBC4}" dt="2024-07-29T11:59:45.959" v="23" actId="478"/>
          <ac:picMkLst>
            <pc:docMk/>
            <pc:sldMk cId="0" sldId="262"/>
            <ac:picMk id="7" creationId="{00000000-0000-0000-0000-000000000000}"/>
          </ac:picMkLst>
        </pc:picChg>
        <pc:picChg chg="del">
          <ac:chgData name="Jeena Julius" userId="7abce39b532c95d2" providerId="LiveId" clId="{3FD4BA14-9277-4FF8-9A32-4AB40EACBBC4}" dt="2024-07-29T11:59:48.623" v="24" actId="478"/>
          <ac:picMkLst>
            <pc:docMk/>
            <pc:sldMk cId="0" sldId="262"/>
            <ac:picMk id="10" creationId="{00000000-0000-0000-0000-000000000000}"/>
          </ac:picMkLst>
        </pc:picChg>
        <pc:picChg chg="del">
          <ac:chgData name="Jeena Julius" userId="7abce39b532c95d2" providerId="LiveId" clId="{3FD4BA14-9277-4FF8-9A32-4AB40EACBBC4}" dt="2024-07-29T11:59:50.479" v="25" actId="478"/>
          <ac:picMkLst>
            <pc:docMk/>
            <pc:sldMk cId="0" sldId="262"/>
            <ac:picMk id="13" creationId="{00000000-0000-0000-0000-000000000000}"/>
          </ac:picMkLst>
        </pc:picChg>
      </pc:sldChg>
      <pc:sldChg chg="modSp mod">
        <pc:chgData name="Jeena Julius" userId="7abce39b532c95d2" providerId="LiveId" clId="{3FD4BA14-9277-4FF8-9A32-4AB40EACBBC4}" dt="2024-07-29T12:02:56.618" v="39" actId="1035"/>
        <pc:sldMkLst>
          <pc:docMk/>
          <pc:sldMk cId="0" sldId="263"/>
        </pc:sldMkLst>
        <pc:spChg chg="mod">
          <ac:chgData name="Jeena Julius" userId="7abce39b532c95d2" providerId="LiveId" clId="{3FD4BA14-9277-4FF8-9A32-4AB40EACBBC4}" dt="2024-07-29T12:02:56.618" v="39" actId="1035"/>
          <ac:spMkLst>
            <pc:docMk/>
            <pc:sldMk cId="0" sldId="263"/>
            <ac:spMk id="3" creationId="{00000000-0000-0000-0000-000000000000}"/>
          </ac:spMkLst>
        </pc:spChg>
      </pc:sldChg>
      <pc:sldChg chg="addSp delSp modSp new mod">
        <pc:chgData name="Jeena Julius" userId="7abce39b532c95d2" providerId="LiveId" clId="{3FD4BA14-9277-4FF8-9A32-4AB40EACBBC4}" dt="2024-07-29T12:17:21.284" v="71" actId="478"/>
        <pc:sldMkLst>
          <pc:docMk/>
          <pc:sldMk cId="510362692" sldId="264"/>
        </pc:sldMkLst>
        <pc:picChg chg="add del mod">
          <ac:chgData name="Jeena Julius" userId="7abce39b532c95d2" providerId="LiveId" clId="{3FD4BA14-9277-4FF8-9A32-4AB40EACBBC4}" dt="2024-07-29T12:13:49.639" v="52" actId="21"/>
          <ac:picMkLst>
            <pc:docMk/>
            <pc:sldMk cId="510362692" sldId="264"/>
            <ac:picMk id="3" creationId="{BD60FF1B-68B2-7A1B-833D-DBB7B26258F3}"/>
          </ac:picMkLst>
        </pc:picChg>
        <pc:picChg chg="add mod">
          <ac:chgData name="Jeena Julius" userId="7abce39b532c95d2" providerId="LiveId" clId="{3FD4BA14-9277-4FF8-9A32-4AB40EACBBC4}" dt="2024-07-29T12:17:04.467" v="69" actId="14100"/>
          <ac:picMkLst>
            <pc:docMk/>
            <pc:sldMk cId="510362692" sldId="264"/>
            <ac:picMk id="5" creationId="{8B426711-4A84-0696-C3E3-C6B39FD7934C}"/>
          </ac:picMkLst>
        </pc:picChg>
        <pc:picChg chg="add del mod">
          <ac:chgData name="Jeena Julius" userId="7abce39b532c95d2" providerId="LiveId" clId="{3FD4BA14-9277-4FF8-9A32-4AB40EACBBC4}" dt="2024-07-29T12:17:21.284" v="71" actId="478"/>
          <ac:picMkLst>
            <pc:docMk/>
            <pc:sldMk cId="510362692" sldId="264"/>
            <ac:picMk id="1026" creationId="{405483EE-CF6A-051C-8A3C-404F43868F1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8227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p:cNvPicPr>
            <a:picLocks noChangeAspect="1"/>
          </p:cNvPicPr>
          <p:nvPr/>
        </p:nvPicPr>
        <p:blipFill>
          <a:blip r:embed="rId4"/>
          <a:stretch>
            <a:fillRect/>
          </a:stretch>
        </p:blipFill>
        <p:spPr>
          <a:xfrm>
            <a:off x="52030" y="0"/>
            <a:ext cx="5434370" cy="8229600"/>
          </a:xfrm>
          <a:prstGeom prst="rect">
            <a:avLst/>
          </a:prstGeom>
        </p:spPr>
      </p:pic>
      <p:pic>
        <p:nvPicPr>
          <p:cNvPr id="5" name="Image 2" descr="preencoded.png"/>
          <p:cNvPicPr>
            <a:picLocks noChangeAspect="1"/>
          </p:cNvPicPr>
          <p:nvPr/>
        </p:nvPicPr>
        <p:blipFill>
          <a:blip r:embed="rId5"/>
          <a:stretch>
            <a:fillRect/>
          </a:stretch>
        </p:blipFill>
        <p:spPr>
          <a:xfrm>
            <a:off x="308610" y="2491740"/>
            <a:ext cx="4869180" cy="3246120"/>
          </a:xfrm>
          <a:prstGeom prst="rect">
            <a:avLst/>
          </a:prstGeom>
        </p:spPr>
      </p:pic>
      <p:sp>
        <p:nvSpPr>
          <p:cNvPr id="6" name="Text 1"/>
          <p:cNvSpPr/>
          <p:nvPr/>
        </p:nvSpPr>
        <p:spPr>
          <a:xfrm>
            <a:off x="6350437" y="1084183"/>
            <a:ext cx="7415927" cy="3006090"/>
          </a:xfrm>
          <a:prstGeom prst="rect">
            <a:avLst/>
          </a:prstGeom>
          <a:noFill/>
          <a:ln/>
        </p:spPr>
        <p:txBody>
          <a:bodyPr wrap="square" rtlCol="0" anchor="t"/>
          <a:lstStyle/>
          <a:p>
            <a:pPr marL="0" indent="0">
              <a:lnSpc>
                <a:spcPts val="7890"/>
              </a:lnSpc>
              <a:buNone/>
            </a:pPr>
            <a:r>
              <a:rPr lang="en-US" sz="6312" dirty="0">
                <a:solidFill>
                  <a:srgbClr val="FFFFFF"/>
                </a:solidFill>
                <a:latin typeface="Unbounded" pitchFamily="34" charset="0"/>
                <a:ea typeface="Unbounded" pitchFamily="34" charset="-122"/>
                <a:cs typeface="Unbounded" pitchFamily="34" charset="-120"/>
              </a:rPr>
              <a:t>Big Data Case Study on Flipkart</a:t>
            </a:r>
            <a:endParaRPr lang="en-US" sz="6312" dirty="0"/>
          </a:p>
        </p:txBody>
      </p:sp>
      <p:sp>
        <p:nvSpPr>
          <p:cNvPr id="7" name="Text 2"/>
          <p:cNvSpPr/>
          <p:nvPr/>
        </p:nvSpPr>
        <p:spPr>
          <a:xfrm>
            <a:off x="6350437" y="4460558"/>
            <a:ext cx="7415927" cy="1975247"/>
          </a:xfrm>
          <a:prstGeom prst="rect">
            <a:avLst/>
          </a:prstGeom>
          <a:noFill/>
          <a:ln/>
        </p:spPr>
        <p:txBody>
          <a:bodyPr wrap="square" rtlCol="0" anchor="t"/>
          <a:lstStyle/>
          <a:p>
            <a:pPr marL="0" indent="0">
              <a:lnSpc>
                <a:spcPts val="3110"/>
              </a:lnSpc>
              <a:buNone/>
            </a:pPr>
            <a:r>
              <a:rPr lang="en-US" sz="1944" dirty="0">
                <a:solidFill>
                  <a:srgbClr val="CAD6DE"/>
                </a:solidFill>
                <a:latin typeface="Cabin" pitchFamily="34" charset="0"/>
                <a:ea typeface="Cabin" pitchFamily="34" charset="-122"/>
                <a:cs typeface="Cabin" pitchFamily="34" charset="-120"/>
              </a:rPr>
              <a:t>Flipkart, India's leading e-commerce platform, has leveraged the power of big data to enhance its user experience, optimize operations, and drive business growth. This case study explores the architecture and processes that enable Flipkart to harness the vast amounts of data it collects to stay ahead of the competition.</a:t>
            </a:r>
            <a:endParaRPr lang="en-US" sz="1944" dirty="0"/>
          </a:p>
        </p:txBody>
      </p:sp>
      <p:sp>
        <p:nvSpPr>
          <p:cNvPr id="9" name="Text 4"/>
          <p:cNvSpPr/>
          <p:nvPr/>
        </p:nvSpPr>
        <p:spPr>
          <a:xfrm>
            <a:off x="6521887" y="6880622"/>
            <a:ext cx="52030" cy="97512"/>
          </a:xfrm>
          <a:prstGeom prst="rect">
            <a:avLst/>
          </a:prstGeom>
          <a:noFill/>
          <a:ln/>
        </p:spPr>
        <p:txBody>
          <a:bodyPr wrap="none" rtlCol="0" anchor="t"/>
          <a:lstStyle/>
          <a:p>
            <a:pPr marL="0" indent="0" algn="ctr">
              <a:lnSpc>
                <a:spcPts val="768"/>
              </a:lnSpc>
              <a:buNone/>
            </a:pPr>
            <a:r>
              <a:rPr lang="en-US" sz="768" dirty="0">
                <a:solidFill>
                  <a:srgbClr val="FFFFFF"/>
                </a:solidFill>
                <a:latin typeface="Cabin" pitchFamily="34" charset="0"/>
                <a:ea typeface="Cabin" pitchFamily="34" charset="-122"/>
                <a:cs typeface="Cabin" pitchFamily="34" charset="-120"/>
              </a:rPr>
              <a:t>JJ</a:t>
            </a:r>
            <a:endParaRPr lang="en-US" sz="768" dirty="0"/>
          </a:p>
        </p:txBody>
      </p:sp>
      <p:sp>
        <p:nvSpPr>
          <p:cNvPr id="10" name="Text 5"/>
          <p:cNvSpPr/>
          <p:nvPr/>
        </p:nvSpPr>
        <p:spPr>
          <a:xfrm>
            <a:off x="6868716" y="6713458"/>
            <a:ext cx="1911906" cy="431959"/>
          </a:xfrm>
          <a:prstGeom prst="rect">
            <a:avLst/>
          </a:prstGeom>
          <a:noFill/>
          <a:ln/>
        </p:spPr>
        <p:txBody>
          <a:bodyPr wrap="none" rtlCol="0" anchor="t"/>
          <a:lstStyle/>
          <a:p>
            <a:pPr marL="0" indent="0" algn="l">
              <a:lnSpc>
                <a:spcPts val="3402"/>
              </a:lnSpc>
              <a:buNone/>
            </a:pPr>
            <a:endParaRPr lang="en-US" sz="243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
        <p:nvSpPr>
          <p:cNvPr id="4" name="Text 1"/>
          <p:cNvSpPr/>
          <p:nvPr/>
        </p:nvSpPr>
        <p:spPr>
          <a:xfrm>
            <a:off x="968693" y="1446967"/>
            <a:ext cx="12324398" cy="726043"/>
          </a:xfrm>
          <a:prstGeom prst="rect">
            <a:avLst/>
          </a:prstGeom>
          <a:noFill/>
          <a:ln/>
        </p:spPr>
        <p:txBody>
          <a:bodyPr wrap="none" rtlCol="0" anchor="t"/>
          <a:lstStyle/>
          <a:p>
            <a:pPr marL="0" indent="0">
              <a:lnSpc>
                <a:spcPts val="5718"/>
              </a:lnSpc>
              <a:buNone/>
            </a:pPr>
            <a:r>
              <a:rPr lang="en-US" sz="4574" dirty="0">
                <a:solidFill>
                  <a:srgbClr val="FFFFFF"/>
                </a:solidFill>
                <a:latin typeface="Unbounded" pitchFamily="34" charset="0"/>
                <a:ea typeface="Unbounded" pitchFamily="34" charset="-122"/>
                <a:cs typeface="Unbounded" pitchFamily="34" charset="-120"/>
              </a:rPr>
              <a:t>Flipkart Data Platform Architecture</a:t>
            </a:r>
            <a:endParaRPr lang="en-US" sz="4574" dirty="0"/>
          </a:p>
        </p:txBody>
      </p:sp>
      <p:sp>
        <p:nvSpPr>
          <p:cNvPr id="5" name="Text 2"/>
          <p:cNvSpPr/>
          <p:nvPr/>
        </p:nvSpPr>
        <p:spPr>
          <a:xfrm>
            <a:off x="968693" y="2790111"/>
            <a:ext cx="2904530" cy="363141"/>
          </a:xfrm>
          <a:prstGeom prst="rect">
            <a:avLst/>
          </a:prstGeom>
          <a:noFill/>
          <a:ln/>
        </p:spPr>
        <p:txBody>
          <a:bodyPr wrap="none" rtlCol="0" anchor="t"/>
          <a:lstStyle/>
          <a:p>
            <a:pPr marL="0" indent="0">
              <a:lnSpc>
                <a:spcPts val="2859"/>
              </a:lnSpc>
              <a:buNone/>
            </a:pPr>
            <a:r>
              <a:rPr lang="en-US" sz="2287" dirty="0">
                <a:solidFill>
                  <a:srgbClr val="FFFFFF"/>
                </a:solidFill>
                <a:latin typeface="Unbounded" pitchFamily="34" charset="0"/>
                <a:ea typeface="Unbounded" pitchFamily="34" charset="-122"/>
                <a:cs typeface="Unbounded" pitchFamily="34" charset="-120"/>
              </a:rPr>
              <a:t>Service-Oriented</a:t>
            </a:r>
            <a:endParaRPr lang="en-US" sz="2287" dirty="0"/>
          </a:p>
        </p:txBody>
      </p:sp>
      <p:sp>
        <p:nvSpPr>
          <p:cNvPr id="6" name="Text 3"/>
          <p:cNvSpPr/>
          <p:nvPr/>
        </p:nvSpPr>
        <p:spPr>
          <a:xfrm>
            <a:off x="968693" y="3400068"/>
            <a:ext cx="3828931" cy="3160395"/>
          </a:xfrm>
          <a:prstGeom prst="rect">
            <a:avLst/>
          </a:prstGeom>
          <a:noFill/>
          <a:ln/>
        </p:spPr>
        <p:txBody>
          <a:bodyPr wrap="square" rtlCol="0" anchor="t"/>
          <a:lstStyle/>
          <a:p>
            <a:pPr marL="0" indent="0">
              <a:lnSpc>
                <a:spcPts val="3110"/>
              </a:lnSpc>
              <a:buNone/>
            </a:pPr>
            <a:r>
              <a:rPr lang="en-US" sz="1944" dirty="0">
                <a:solidFill>
                  <a:srgbClr val="CAD6DE"/>
                </a:solidFill>
                <a:latin typeface="Cabin" pitchFamily="34" charset="0"/>
                <a:ea typeface="Cabin" pitchFamily="34" charset="-122"/>
                <a:cs typeface="Cabin" pitchFamily="34" charset="-120"/>
              </a:rPr>
              <a:t>Flipkart's Data Platform is designed as a service-oriented architecture, allowing for the efficient manipulation of both batch and streaming data. This modular approach enables the company to quickly adapt to changing business needs and user requirements.</a:t>
            </a:r>
            <a:endParaRPr lang="en-US" sz="1944" dirty="0"/>
          </a:p>
        </p:txBody>
      </p:sp>
      <p:sp>
        <p:nvSpPr>
          <p:cNvPr id="7" name="Text 4"/>
          <p:cNvSpPr/>
          <p:nvPr/>
        </p:nvSpPr>
        <p:spPr>
          <a:xfrm>
            <a:off x="5407462" y="2790111"/>
            <a:ext cx="2979182" cy="363141"/>
          </a:xfrm>
          <a:prstGeom prst="rect">
            <a:avLst/>
          </a:prstGeom>
          <a:noFill/>
          <a:ln/>
        </p:spPr>
        <p:txBody>
          <a:bodyPr wrap="none" rtlCol="0" anchor="t"/>
          <a:lstStyle/>
          <a:p>
            <a:pPr marL="0" indent="0">
              <a:lnSpc>
                <a:spcPts val="2859"/>
              </a:lnSpc>
              <a:buNone/>
            </a:pPr>
            <a:r>
              <a:rPr lang="en-US" sz="2287" dirty="0">
                <a:solidFill>
                  <a:srgbClr val="FFFFFF"/>
                </a:solidFill>
                <a:latin typeface="Unbounded" pitchFamily="34" charset="0"/>
                <a:ea typeface="Unbounded" pitchFamily="34" charset="-122"/>
                <a:cs typeface="Unbounded" pitchFamily="34" charset="-120"/>
              </a:rPr>
              <a:t>Scalable Storage</a:t>
            </a:r>
            <a:endParaRPr lang="en-US" sz="2287" dirty="0"/>
          </a:p>
        </p:txBody>
      </p:sp>
      <p:sp>
        <p:nvSpPr>
          <p:cNvPr id="8" name="Text 5"/>
          <p:cNvSpPr/>
          <p:nvPr/>
        </p:nvSpPr>
        <p:spPr>
          <a:xfrm>
            <a:off x="5407462" y="3400068"/>
            <a:ext cx="3828931" cy="2370296"/>
          </a:xfrm>
          <a:prstGeom prst="rect">
            <a:avLst/>
          </a:prstGeom>
          <a:noFill/>
          <a:ln/>
        </p:spPr>
        <p:txBody>
          <a:bodyPr wrap="square" rtlCol="0" anchor="t"/>
          <a:lstStyle/>
          <a:p>
            <a:pPr marL="0" indent="0">
              <a:lnSpc>
                <a:spcPts val="3110"/>
              </a:lnSpc>
              <a:buNone/>
            </a:pPr>
            <a:r>
              <a:rPr lang="en-US" sz="1944" dirty="0">
                <a:solidFill>
                  <a:srgbClr val="CAD6DE"/>
                </a:solidFill>
                <a:latin typeface="Cabin" pitchFamily="34" charset="0"/>
                <a:ea typeface="Cabin" pitchFamily="34" charset="-122"/>
                <a:cs typeface="Cabin" pitchFamily="34" charset="-120"/>
              </a:rPr>
              <a:t>The platform has the capacity to store up to 35 Petabytes of data and manage over 800 Hadoop nodes, ensuring Flipkart can handle the exponential growth of its data without compromising performance.</a:t>
            </a:r>
            <a:endParaRPr lang="en-US" sz="1944" dirty="0"/>
          </a:p>
        </p:txBody>
      </p:sp>
      <p:sp>
        <p:nvSpPr>
          <p:cNvPr id="9" name="Text 6"/>
          <p:cNvSpPr/>
          <p:nvPr/>
        </p:nvSpPr>
        <p:spPr>
          <a:xfrm>
            <a:off x="9846231" y="2790111"/>
            <a:ext cx="3828931" cy="726281"/>
          </a:xfrm>
          <a:prstGeom prst="rect">
            <a:avLst/>
          </a:prstGeom>
          <a:noFill/>
          <a:ln/>
        </p:spPr>
        <p:txBody>
          <a:bodyPr wrap="square" rtlCol="0" anchor="t"/>
          <a:lstStyle/>
          <a:p>
            <a:pPr marL="0" indent="0">
              <a:lnSpc>
                <a:spcPts val="2859"/>
              </a:lnSpc>
              <a:buNone/>
            </a:pPr>
            <a:r>
              <a:rPr lang="en-US" sz="2287" dirty="0">
                <a:solidFill>
                  <a:srgbClr val="FFFFFF"/>
                </a:solidFill>
                <a:latin typeface="Unbounded" pitchFamily="34" charset="0"/>
                <a:ea typeface="Unbounded" pitchFamily="34" charset="-122"/>
                <a:cs typeface="Unbounded" pitchFamily="34" charset="-120"/>
              </a:rPr>
              <a:t>Diverse Data Management</a:t>
            </a:r>
            <a:endParaRPr lang="en-US" sz="2287" dirty="0"/>
          </a:p>
        </p:txBody>
      </p:sp>
      <p:sp>
        <p:nvSpPr>
          <p:cNvPr id="10" name="Text 7"/>
          <p:cNvSpPr/>
          <p:nvPr/>
        </p:nvSpPr>
        <p:spPr>
          <a:xfrm>
            <a:off x="9846231" y="3763208"/>
            <a:ext cx="3828931" cy="2370296"/>
          </a:xfrm>
          <a:prstGeom prst="rect">
            <a:avLst/>
          </a:prstGeom>
          <a:noFill/>
          <a:ln/>
        </p:spPr>
        <p:txBody>
          <a:bodyPr wrap="square" rtlCol="0" anchor="t"/>
          <a:lstStyle/>
          <a:p>
            <a:pPr marL="0" indent="0">
              <a:lnSpc>
                <a:spcPts val="3110"/>
              </a:lnSpc>
              <a:buNone/>
            </a:pPr>
            <a:r>
              <a:rPr lang="en-US" sz="1944" dirty="0">
                <a:solidFill>
                  <a:srgbClr val="CAD6DE"/>
                </a:solidFill>
                <a:latin typeface="Cabin" pitchFamily="34" charset="0"/>
                <a:ea typeface="Cabin" pitchFamily="34" charset="-122"/>
                <a:cs typeface="Cabin" pitchFamily="34" charset="-120"/>
              </a:rPr>
              <a:t>Flipkart's Data Platform utilizes a variety of data storage solutions, including Redis, HBase, and SQL databases, to cater to the diverse data needs of its various microservices and applications.</a:t>
            </a:r>
            <a:endParaRPr lang="en-US" sz="194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59979" y="574596"/>
            <a:ext cx="5054322" cy="7080409"/>
          </a:xfrm>
          <a:prstGeom prst="rect">
            <a:avLst/>
          </a:prstGeom>
        </p:spPr>
      </p:pic>
      <p:sp>
        <p:nvSpPr>
          <p:cNvPr id="6" name="Text 1"/>
          <p:cNvSpPr/>
          <p:nvPr/>
        </p:nvSpPr>
        <p:spPr>
          <a:xfrm>
            <a:off x="604837" y="1143000"/>
            <a:ext cx="7934325" cy="1016318"/>
          </a:xfrm>
          <a:prstGeom prst="rect">
            <a:avLst/>
          </a:prstGeom>
          <a:noFill/>
          <a:ln/>
        </p:spPr>
        <p:txBody>
          <a:bodyPr wrap="square" rtlCol="0" anchor="t"/>
          <a:lstStyle/>
          <a:p>
            <a:pPr marL="0" indent="0">
              <a:lnSpc>
                <a:spcPts val="4002"/>
              </a:lnSpc>
              <a:buNone/>
            </a:pPr>
            <a:r>
              <a:rPr lang="en-US" sz="3202" dirty="0">
                <a:solidFill>
                  <a:srgbClr val="FFFFFF"/>
                </a:solidFill>
                <a:latin typeface="Unbounded" pitchFamily="34" charset="0"/>
                <a:ea typeface="Unbounded" pitchFamily="34" charset="-122"/>
                <a:cs typeface="Unbounded" pitchFamily="34" charset="-120"/>
              </a:rPr>
              <a:t>Big Data Ingestion and Processing</a:t>
            </a:r>
            <a:endParaRPr lang="en-US" sz="3202" dirty="0"/>
          </a:p>
        </p:txBody>
      </p:sp>
      <p:sp>
        <p:nvSpPr>
          <p:cNvPr id="7" name="Shape 2"/>
          <p:cNvSpPr/>
          <p:nvPr/>
        </p:nvSpPr>
        <p:spPr>
          <a:xfrm>
            <a:off x="853321" y="2418517"/>
            <a:ext cx="21550" cy="4668083"/>
          </a:xfrm>
          <a:prstGeom prst="roundRect">
            <a:avLst>
              <a:gd name="adj" fmla="val 144352"/>
            </a:avLst>
          </a:prstGeom>
          <a:solidFill>
            <a:srgbClr val="49606E"/>
          </a:solidFill>
          <a:ln/>
        </p:spPr>
      </p:sp>
      <p:sp>
        <p:nvSpPr>
          <p:cNvPr id="8" name="Shape 3"/>
          <p:cNvSpPr/>
          <p:nvPr/>
        </p:nvSpPr>
        <p:spPr>
          <a:xfrm>
            <a:off x="1058406" y="2796361"/>
            <a:ext cx="604837" cy="21550"/>
          </a:xfrm>
          <a:prstGeom prst="roundRect">
            <a:avLst>
              <a:gd name="adj" fmla="val 144352"/>
            </a:avLst>
          </a:prstGeom>
          <a:solidFill>
            <a:srgbClr val="49606E"/>
          </a:solidFill>
          <a:ln/>
        </p:spPr>
      </p:sp>
      <p:sp>
        <p:nvSpPr>
          <p:cNvPr id="9" name="Shape 4"/>
          <p:cNvSpPr/>
          <p:nvPr/>
        </p:nvSpPr>
        <p:spPr>
          <a:xfrm>
            <a:off x="669667" y="2612827"/>
            <a:ext cx="388739" cy="388739"/>
          </a:xfrm>
          <a:prstGeom prst="roundRect">
            <a:avLst>
              <a:gd name="adj" fmla="val 8002"/>
            </a:avLst>
          </a:prstGeom>
          <a:solidFill>
            <a:srgbClr val="304755"/>
          </a:solidFill>
          <a:ln/>
        </p:spPr>
      </p:sp>
      <p:sp>
        <p:nvSpPr>
          <p:cNvPr id="10" name="Text 5"/>
          <p:cNvSpPr/>
          <p:nvPr/>
        </p:nvSpPr>
        <p:spPr>
          <a:xfrm>
            <a:off x="806589" y="2685217"/>
            <a:ext cx="114895" cy="243959"/>
          </a:xfrm>
          <a:prstGeom prst="rect">
            <a:avLst/>
          </a:prstGeom>
          <a:noFill/>
          <a:ln/>
        </p:spPr>
        <p:txBody>
          <a:bodyPr wrap="none" rtlCol="0" anchor="t"/>
          <a:lstStyle/>
          <a:p>
            <a:pPr marL="0" indent="0" algn="ctr">
              <a:lnSpc>
                <a:spcPts val="1921"/>
              </a:lnSpc>
              <a:buNone/>
            </a:pPr>
            <a:r>
              <a:rPr lang="en-US" sz="1921" dirty="0">
                <a:solidFill>
                  <a:srgbClr val="CAD6DE"/>
                </a:solidFill>
                <a:latin typeface="Unbounded" pitchFamily="34" charset="0"/>
                <a:ea typeface="Unbounded" pitchFamily="34" charset="-122"/>
                <a:cs typeface="Unbounded" pitchFamily="34" charset="-120"/>
              </a:rPr>
              <a:t>1</a:t>
            </a:r>
            <a:endParaRPr lang="en-US" sz="1921" dirty="0"/>
          </a:p>
        </p:txBody>
      </p:sp>
      <p:sp>
        <p:nvSpPr>
          <p:cNvPr id="11" name="Text 6"/>
          <p:cNvSpPr/>
          <p:nvPr/>
        </p:nvSpPr>
        <p:spPr>
          <a:xfrm>
            <a:off x="1814513" y="2591276"/>
            <a:ext cx="2033111" cy="254198"/>
          </a:xfrm>
          <a:prstGeom prst="rect">
            <a:avLst/>
          </a:prstGeom>
          <a:noFill/>
          <a:ln/>
        </p:spPr>
        <p:txBody>
          <a:bodyPr wrap="none" rtlCol="0" anchor="t"/>
          <a:lstStyle/>
          <a:p>
            <a:pPr marL="0" indent="0" algn="l">
              <a:lnSpc>
                <a:spcPts val="2001"/>
              </a:lnSpc>
              <a:buNone/>
            </a:pPr>
            <a:r>
              <a:rPr lang="en-US" sz="1601" dirty="0">
                <a:solidFill>
                  <a:srgbClr val="CAD6DE"/>
                </a:solidFill>
                <a:latin typeface="Unbounded" pitchFamily="34" charset="0"/>
                <a:ea typeface="Unbounded" pitchFamily="34" charset="-122"/>
                <a:cs typeface="Unbounded" pitchFamily="34" charset="-120"/>
              </a:rPr>
              <a:t>Ingestion</a:t>
            </a:r>
            <a:endParaRPr lang="en-US" sz="1601" dirty="0"/>
          </a:p>
        </p:txBody>
      </p:sp>
      <p:sp>
        <p:nvSpPr>
          <p:cNvPr id="12" name="Text 7"/>
          <p:cNvSpPr/>
          <p:nvPr/>
        </p:nvSpPr>
        <p:spPr>
          <a:xfrm>
            <a:off x="1814513" y="2949059"/>
            <a:ext cx="6724650" cy="829747"/>
          </a:xfrm>
          <a:prstGeom prst="rect">
            <a:avLst/>
          </a:prstGeom>
          <a:noFill/>
          <a:ln/>
        </p:spPr>
        <p:txBody>
          <a:bodyPr wrap="square" rtlCol="0" anchor="t"/>
          <a:lstStyle/>
          <a:p>
            <a:pPr marL="0" indent="0" algn="l">
              <a:lnSpc>
                <a:spcPts val="2177"/>
              </a:lnSpc>
              <a:buNone/>
            </a:pPr>
            <a:r>
              <a:rPr lang="en-US" sz="1361" dirty="0">
                <a:solidFill>
                  <a:srgbClr val="CAD6DE"/>
                </a:solidFill>
                <a:latin typeface="Cabin" pitchFamily="34" charset="0"/>
                <a:ea typeface="Cabin" pitchFamily="34" charset="-122"/>
                <a:cs typeface="Cabin" pitchFamily="34" charset="-120"/>
              </a:rPr>
              <a:t>Flipkart's Big Data Ingestion System serves as the gateway for data to enter the platform, leveraging tools like Specter, Dart Service, and File Ingestor to ingest real-time streams and batch data into the Hadoop Distributed File System (HDFS).</a:t>
            </a:r>
            <a:endParaRPr lang="en-US" sz="1361" dirty="0"/>
          </a:p>
        </p:txBody>
      </p:sp>
      <p:sp>
        <p:nvSpPr>
          <p:cNvPr id="13" name="Shape 8"/>
          <p:cNvSpPr/>
          <p:nvPr/>
        </p:nvSpPr>
        <p:spPr>
          <a:xfrm>
            <a:off x="1058406" y="4502170"/>
            <a:ext cx="604837" cy="21550"/>
          </a:xfrm>
          <a:prstGeom prst="roundRect">
            <a:avLst>
              <a:gd name="adj" fmla="val 144352"/>
            </a:avLst>
          </a:prstGeom>
          <a:solidFill>
            <a:srgbClr val="49606E"/>
          </a:solidFill>
          <a:ln/>
        </p:spPr>
      </p:sp>
      <p:sp>
        <p:nvSpPr>
          <p:cNvPr id="14" name="Shape 9"/>
          <p:cNvSpPr/>
          <p:nvPr/>
        </p:nvSpPr>
        <p:spPr>
          <a:xfrm>
            <a:off x="669667" y="4318635"/>
            <a:ext cx="388739" cy="388739"/>
          </a:xfrm>
          <a:prstGeom prst="roundRect">
            <a:avLst>
              <a:gd name="adj" fmla="val 8002"/>
            </a:avLst>
          </a:prstGeom>
          <a:solidFill>
            <a:srgbClr val="304755"/>
          </a:solidFill>
          <a:ln/>
        </p:spPr>
      </p:sp>
      <p:sp>
        <p:nvSpPr>
          <p:cNvPr id="15" name="Text 10"/>
          <p:cNvSpPr/>
          <p:nvPr/>
        </p:nvSpPr>
        <p:spPr>
          <a:xfrm>
            <a:off x="767775" y="4391025"/>
            <a:ext cx="192405" cy="243959"/>
          </a:xfrm>
          <a:prstGeom prst="rect">
            <a:avLst/>
          </a:prstGeom>
          <a:noFill/>
          <a:ln/>
        </p:spPr>
        <p:txBody>
          <a:bodyPr wrap="none" rtlCol="0" anchor="t"/>
          <a:lstStyle/>
          <a:p>
            <a:pPr marL="0" indent="0" algn="ctr">
              <a:lnSpc>
                <a:spcPts val="1921"/>
              </a:lnSpc>
              <a:buNone/>
            </a:pPr>
            <a:r>
              <a:rPr lang="en-US" sz="1921" dirty="0">
                <a:solidFill>
                  <a:srgbClr val="CAD6DE"/>
                </a:solidFill>
                <a:latin typeface="Unbounded" pitchFamily="34" charset="0"/>
                <a:ea typeface="Unbounded" pitchFamily="34" charset="-122"/>
                <a:cs typeface="Unbounded" pitchFamily="34" charset="-120"/>
              </a:rPr>
              <a:t>2</a:t>
            </a:r>
            <a:endParaRPr lang="en-US" sz="1921" dirty="0"/>
          </a:p>
        </p:txBody>
      </p:sp>
      <p:sp>
        <p:nvSpPr>
          <p:cNvPr id="16" name="Text 11"/>
          <p:cNvSpPr/>
          <p:nvPr/>
        </p:nvSpPr>
        <p:spPr>
          <a:xfrm>
            <a:off x="1814513" y="4297085"/>
            <a:ext cx="2139553" cy="254198"/>
          </a:xfrm>
          <a:prstGeom prst="rect">
            <a:avLst/>
          </a:prstGeom>
          <a:noFill/>
          <a:ln/>
        </p:spPr>
        <p:txBody>
          <a:bodyPr wrap="none" rtlCol="0" anchor="t"/>
          <a:lstStyle/>
          <a:p>
            <a:pPr marL="0" indent="0" algn="l">
              <a:lnSpc>
                <a:spcPts val="2001"/>
              </a:lnSpc>
              <a:buNone/>
            </a:pPr>
            <a:r>
              <a:rPr lang="en-US" sz="1601" dirty="0">
                <a:solidFill>
                  <a:srgbClr val="CAD6DE"/>
                </a:solidFill>
                <a:latin typeface="Unbounded" pitchFamily="34" charset="0"/>
                <a:ea typeface="Unbounded" pitchFamily="34" charset="-122"/>
                <a:cs typeface="Unbounded" pitchFamily="34" charset="-120"/>
              </a:rPr>
              <a:t>Batch Processing</a:t>
            </a:r>
            <a:endParaRPr lang="en-US" sz="1601" dirty="0"/>
          </a:p>
        </p:txBody>
      </p:sp>
      <p:sp>
        <p:nvSpPr>
          <p:cNvPr id="17" name="Text 12"/>
          <p:cNvSpPr/>
          <p:nvPr/>
        </p:nvSpPr>
        <p:spPr>
          <a:xfrm>
            <a:off x="1814513" y="4654868"/>
            <a:ext cx="6724650" cy="829747"/>
          </a:xfrm>
          <a:prstGeom prst="rect">
            <a:avLst/>
          </a:prstGeom>
          <a:noFill/>
          <a:ln/>
        </p:spPr>
        <p:txBody>
          <a:bodyPr wrap="square" rtlCol="0" anchor="t"/>
          <a:lstStyle/>
          <a:p>
            <a:pPr marL="0" indent="0" algn="l">
              <a:lnSpc>
                <a:spcPts val="2177"/>
              </a:lnSpc>
              <a:buNone/>
            </a:pPr>
            <a:r>
              <a:rPr lang="en-US" sz="1361" dirty="0">
                <a:solidFill>
                  <a:srgbClr val="CAD6DE"/>
                </a:solidFill>
                <a:latin typeface="Cabin" pitchFamily="34" charset="0"/>
                <a:ea typeface="Cabin" pitchFamily="34" charset="-122"/>
                <a:cs typeface="Cabin" pitchFamily="34" charset="-120"/>
              </a:rPr>
              <a:t>The Batch Compute component of the platform processes large volumes of data collected over time, enabling efficient end-of-day processing and generating comprehensive reports and insights.</a:t>
            </a:r>
            <a:endParaRPr lang="en-US" sz="1361" dirty="0"/>
          </a:p>
        </p:txBody>
      </p:sp>
      <p:sp>
        <p:nvSpPr>
          <p:cNvPr id="18" name="Shape 13"/>
          <p:cNvSpPr/>
          <p:nvPr/>
        </p:nvSpPr>
        <p:spPr>
          <a:xfrm>
            <a:off x="1058406" y="6207978"/>
            <a:ext cx="604837" cy="21550"/>
          </a:xfrm>
          <a:prstGeom prst="roundRect">
            <a:avLst>
              <a:gd name="adj" fmla="val 144352"/>
            </a:avLst>
          </a:prstGeom>
          <a:solidFill>
            <a:srgbClr val="49606E"/>
          </a:solidFill>
          <a:ln/>
        </p:spPr>
      </p:sp>
      <p:sp>
        <p:nvSpPr>
          <p:cNvPr id="19" name="Shape 14"/>
          <p:cNvSpPr/>
          <p:nvPr/>
        </p:nvSpPr>
        <p:spPr>
          <a:xfrm>
            <a:off x="669667" y="6024443"/>
            <a:ext cx="388739" cy="388739"/>
          </a:xfrm>
          <a:prstGeom prst="roundRect">
            <a:avLst>
              <a:gd name="adj" fmla="val 8002"/>
            </a:avLst>
          </a:prstGeom>
          <a:solidFill>
            <a:srgbClr val="304755"/>
          </a:solidFill>
          <a:ln/>
        </p:spPr>
      </p:sp>
      <p:sp>
        <p:nvSpPr>
          <p:cNvPr id="20" name="Text 15"/>
          <p:cNvSpPr/>
          <p:nvPr/>
        </p:nvSpPr>
        <p:spPr>
          <a:xfrm>
            <a:off x="765989" y="6096833"/>
            <a:ext cx="196096" cy="243959"/>
          </a:xfrm>
          <a:prstGeom prst="rect">
            <a:avLst/>
          </a:prstGeom>
          <a:noFill/>
          <a:ln/>
        </p:spPr>
        <p:txBody>
          <a:bodyPr wrap="none" rtlCol="0" anchor="t"/>
          <a:lstStyle/>
          <a:p>
            <a:pPr marL="0" indent="0" algn="ctr">
              <a:lnSpc>
                <a:spcPts val="1921"/>
              </a:lnSpc>
              <a:buNone/>
            </a:pPr>
            <a:r>
              <a:rPr lang="en-US" sz="1921" dirty="0">
                <a:solidFill>
                  <a:srgbClr val="CAD6DE"/>
                </a:solidFill>
                <a:latin typeface="Unbounded" pitchFamily="34" charset="0"/>
                <a:ea typeface="Unbounded" pitchFamily="34" charset="-122"/>
                <a:cs typeface="Unbounded" pitchFamily="34" charset="-120"/>
              </a:rPr>
              <a:t>3</a:t>
            </a:r>
            <a:endParaRPr lang="en-US" sz="1921" dirty="0"/>
          </a:p>
        </p:txBody>
      </p:sp>
      <p:sp>
        <p:nvSpPr>
          <p:cNvPr id="21" name="Text 16"/>
          <p:cNvSpPr/>
          <p:nvPr/>
        </p:nvSpPr>
        <p:spPr>
          <a:xfrm>
            <a:off x="1814513" y="6002893"/>
            <a:ext cx="2033111" cy="254198"/>
          </a:xfrm>
          <a:prstGeom prst="rect">
            <a:avLst/>
          </a:prstGeom>
          <a:noFill/>
          <a:ln/>
        </p:spPr>
        <p:txBody>
          <a:bodyPr wrap="none" rtlCol="0" anchor="t"/>
          <a:lstStyle/>
          <a:p>
            <a:pPr marL="0" indent="0" algn="l">
              <a:lnSpc>
                <a:spcPts val="2001"/>
              </a:lnSpc>
              <a:buNone/>
            </a:pPr>
            <a:r>
              <a:rPr lang="en-US" sz="1601" dirty="0">
                <a:solidFill>
                  <a:srgbClr val="CAD6DE"/>
                </a:solidFill>
                <a:latin typeface="Unbounded" pitchFamily="34" charset="0"/>
                <a:ea typeface="Unbounded" pitchFamily="34" charset="-122"/>
                <a:cs typeface="Unbounded" pitchFamily="34" charset="-120"/>
              </a:rPr>
              <a:t>Streaming</a:t>
            </a:r>
            <a:endParaRPr lang="en-US" sz="1601" dirty="0"/>
          </a:p>
        </p:txBody>
      </p:sp>
      <p:sp>
        <p:nvSpPr>
          <p:cNvPr id="22" name="Text 17"/>
          <p:cNvSpPr/>
          <p:nvPr/>
        </p:nvSpPr>
        <p:spPr>
          <a:xfrm>
            <a:off x="1814513" y="6360676"/>
            <a:ext cx="6724650" cy="553164"/>
          </a:xfrm>
          <a:prstGeom prst="rect">
            <a:avLst/>
          </a:prstGeom>
          <a:noFill/>
          <a:ln/>
        </p:spPr>
        <p:txBody>
          <a:bodyPr wrap="square" rtlCol="0" anchor="t"/>
          <a:lstStyle/>
          <a:p>
            <a:pPr marL="0" indent="0" algn="l">
              <a:lnSpc>
                <a:spcPts val="2177"/>
              </a:lnSpc>
              <a:buNone/>
            </a:pPr>
            <a:r>
              <a:rPr lang="en-US" sz="1361" dirty="0">
                <a:solidFill>
                  <a:srgbClr val="CAD6DE"/>
                </a:solidFill>
                <a:latin typeface="Cabin" pitchFamily="34" charset="0"/>
                <a:ea typeface="Cabin" pitchFamily="34" charset="-122"/>
                <a:cs typeface="Cabin" pitchFamily="34" charset="-120"/>
              </a:rPr>
              <a:t>Flipkart's Streaming Platform, powered by Apache Flink, processes data in sub-seconds, allowing the company to make real-time decisions and provide a seamless user experience.</a:t>
            </a:r>
            <a:endParaRPr lang="en-US" sz="136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66290" y="2637949"/>
            <a:ext cx="5041821" cy="2953702"/>
          </a:xfrm>
          <a:prstGeom prst="rect">
            <a:avLst/>
          </a:prstGeom>
        </p:spPr>
      </p:pic>
      <p:sp>
        <p:nvSpPr>
          <p:cNvPr id="6" name="Text 1"/>
          <p:cNvSpPr/>
          <p:nvPr/>
        </p:nvSpPr>
        <p:spPr>
          <a:xfrm>
            <a:off x="622102" y="1178243"/>
            <a:ext cx="7043380" cy="522803"/>
          </a:xfrm>
          <a:prstGeom prst="rect">
            <a:avLst/>
          </a:prstGeom>
          <a:noFill/>
          <a:ln/>
        </p:spPr>
        <p:txBody>
          <a:bodyPr wrap="none" rtlCol="0" anchor="t"/>
          <a:lstStyle/>
          <a:p>
            <a:pPr marL="0" indent="0">
              <a:lnSpc>
                <a:spcPts val="4117"/>
              </a:lnSpc>
              <a:buNone/>
            </a:pPr>
            <a:r>
              <a:rPr lang="en-US" sz="3293" dirty="0">
                <a:solidFill>
                  <a:srgbClr val="FFFFFF"/>
                </a:solidFill>
                <a:latin typeface="Unbounded" pitchFamily="34" charset="0"/>
                <a:ea typeface="Unbounded" pitchFamily="34" charset="-122"/>
                <a:cs typeface="Unbounded" pitchFamily="34" charset="-120"/>
              </a:rPr>
              <a:t>Data Utilization and Insights</a:t>
            </a:r>
            <a:endParaRPr lang="en-US" sz="3293" dirty="0"/>
          </a:p>
        </p:txBody>
      </p:sp>
      <p:sp>
        <p:nvSpPr>
          <p:cNvPr id="7" name="Shape 2"/>
          <p:cNvSpPr/>
          <p:nvPr/>
        </p:nvSpPr>
        <p:spPr>
          <a:xfrm>
            <a:off x="622102" y="1967627"/>
            <a:ext cx="7899797" cy="1576149"/>
          </a:xfrm>
          <a:prstGeom prst="roundRect">
            <a:avLst>
              <a:gd name="adj" fmla="val 2030"/>
            </a:avLst>
          </a:prstGeom>
          <a:solidFill>
            <a:srgbClr val="304755"/>
          </a:solidFill>
          <a:ln/>
        </p:spPr>
      </p:sp>
      <p:sp>
        <p:nvSpPr>
          <p:cNvPr id="8" name="Text 3"/>
          <p:cNvSpPr/>
          <p:nvPr/>
        </p:nvSpPr>
        <p:spPr>
          <a:xfrm>
            <a:off x="799743" y="2145268"/>
            <a:ext cx="2240042" cy="261342"/>
          </a:xfrm>
          <a:prstGeom prst="rect">
            <a:avLst/>
          </a:prstGeom>
          <a:noFill/>
          <a:ln/>
        </p:spPr>
        <p:txBody>
          <a:bodyPr wrap="none" rtlCol="0" anchor="t"/>
          <a:lstStyle/>
          <a:p>
            <a:pPr marL="0" indent="0">
              <a:lnSpc>
                <a:spcPts val="2058"/>
              </a:lnSpc>
              <a:buNone/>
            </a:pPr>
            <a:r>
              <a:rPr lang="en-US" sz="1647" dirty="0">
                <a:solidFill>
                  <a:srgbClr val="CAD6DE"/>
                </a:solidFill>
                <a:latin typeface="Unbounded" pitchFamily="34" charset="0"/>
                <a:ea typeface="Unbounded" pitchFamily="34" charset="-122"/>
                <a:cs typeface="Unbounded" pitchFamily="34" charset="-120"/>
              </a:rPr>
              <a:t>Messaging Queue</a:t>
            </a:r>
            <a:endParaRPr lang="en-US" sz="1647" dirty="0"/>
          </a:p>
        </p:txBody>
      </p:sp>
      <p:sp>
        <p:nvSpPr>
          <p:cNvPr id="9" name="Text 4"/>
          <p:cNvSpPr/>
          <p:nvPr/>
        </p:nvSpPr>
        <p:spPr>
          <a:xfrm>
            <a:off x="799743" y="2513171"/>
            <a:ext cx="7544514" cy="852964"/>
          </a:xfrm>
          <a:prstGeom prst="rect">
            <a:avLst/>
          </a:prstGeom>
          <a:noFill/>
          <a:ln/>
        </p:spPr>
        <p:txBody>
          <a:bodyPr wrap="square" rtlCol="0" anchor="t"/>
          <a:lstStyle/>
          <a:p>
            <a:pPr marL="0" indent="0">
              <a:lnSpc>
                <a:spcPts val="2239"/>
              </a:lnSpc>
              <a:buNone/>
            </a:pPr>
            <a:r>
              <a:rPr lang="en-US" sz="1400" dirty="0">
                <a:solidFill>
                  <a:srgbClr val="CAD6DE"/>
                </a:solidFill>
                <a:latin typeface="Cabin" pitchFamily="34" charset="0"/>
                <a:ea typeface="Cabin" pitchFamily="34" charset="-122"/>
                <a:cs typeface="Cabin" pitchFamily="34" charset="-120"/>
              </a:rPr>
              <a:t>Flipkart's Messaging Queue system, which includes Producers and Consumers, facilitates the temporary storage and reliable processing of data messages, ensuring efficient communication across the platform.</a:t>
            </a:r>
            <a:endParaRPr lang="en-US" sz="1400" dirty="0"/>
          </a:p>
        </p:txBody>
      </p:sp>
      <p:sp>
        <p:nvSpPr>
          <p:cNvPr id="10" name="Shape 5"/>
          <p:cNvSpPr/>
          <p:nvPr/>
        </p:nvSpPr>
        <p:spPr>
          <a:xfrm>
            <a:off x="622102" y="3721418"/>
            <a:ext cx="7899797" cy="1576149"/>
          </a:xfrm>
          <a:prstGeom prst="roundRect">
            <a:avLst>
              <a:gd name="adj" fmla="val 2030"/>
            </a:avLst>
          </a:prstGeom>
          <a:solidFill>
            <a:srgbClr val="304755"/>
          </a:solidFill>
          <a:ln/>
        </p:spPr>
      </p:sp>
      <p:sp>
        <p:nvSpPr>
          <p:cNvPr id="11" name="Text 6"/>
          <p:cNvSpPr/>
          <p:nvPr/>
        </p:nvSpPr>
        <p:spPr>
          <a:xfrm>
            <a:off x="799743" y="3899059"/>
            <a:ext cx="2164556" cy="261342"/>
          </a:xfrm>
          <a:prstGeom prst="rect">
            <a:avLst/>
          </a:prstGeom>
          <a:noFill/>
          <a:ln/>
        </p:spPr>
        <p:txBody>
          <a:bodyPr wrap="none" rtlCol="0" anchor="t"/>
          <a:lstStyle/>
          <a:p>
            <a:pPr marL="0" indent="0">
              <a:lnSpc>
                <a:spcPts val="2058"/>
              </a:lnSpc>
              <a:buNone/>
            </a:pPr>
            <a:r>
              <a:rPr lang="en-US" sz="1647" dirty="0">
                <a:solidFill>
                  <a:srgbClr val="CAD6DE"/>
                </a:solidFill>
                <a:latin typeface="Unbounded" pitchFamily="34" charset="0"/>
                <a:ea typeface="Unbounded" pitchFamily="34" charset="-122"/>
                <a:cs typeface="Unbounded" pitchFamily="34" charset="-120"/>
              </a:rPr>
              <a:t>Real-time Serving</a:t>
            </a:r>
            <a:endParaRPr lang="en-US" sz="1647" dirty="0"/>
          </a:p>
        </p:txBody>
      </p:sp>
      <p:sp>
        <p:nvSpPr>
          <p:cNvPr id="12" name="Text 7"/>
          <p:cNvSpPr/>
          <p:nvPr/>
        </p:nvSpPr>
        <p:spPr>
          <a:xfrm>
            <a:off x="799743" y="4266962"/>
            <a:ext cx="7544514" cy="852964"/>
          </a:xfrm>
          <a:prstGeom prst="rect">
            <a:avLst/>
          </a:prstGeom>
          <a:noFill/>
          <a:ln/>
        </p:spPr>
        <p:txBody>
          <a:bodyPr wrap="square" rtlCol="0" anchor="t"/>
          <a:lstStyle/>
          <a:p>
            <a:pPr marL="0" indent="0">
              <a:lnSpc>
                <a:spcPts val="2239"/>
              </a:lnSpc>
              <a:buNone/>
            </a:pPr>
            <a:r>
              <a:rPr lang="en-US" sz="1400" dirty="0">
                <a:solidFill>
                  <a:srgbClr val="CAD6DE"/>
                </a:solidFill>
                <a:latin typeface="Cabin" pitchFamily="34" charset="0"/>
                <a:ea typeface="Cabin" pitchFamily="34" charset="-122"/>
                <a:cs typeface="Cabin" pitchFamily="34" charset="-120"/>
              </a:rPr>
              <a:t>The Real-time Serving system enables Flipkart to gather and access real-time data insights through constantly evolving data pipelines, empowering the company to make informed decisions and enhance the user experience.</a:t>
            </a:r>
            <a:endParaRPr lang="en-US" sz="1400" dirty="0"/>
          </a:p>
        </p:txBody>
      </p:sp>
      <p:sp>
        <p:nvSpPr>
          <p:cNvPr id="13" name="Shape 8"/>
          <p:cNvSpPr/>
          <p:nvPr/>
        </p:nvSpPr>
        <p:spPr>
          <a:xfrm>
            <a:off x="622102" y="5475208"/>
            <a:ext cx="7899797" cy="1576149"/>
          </a:xfrm>
          <a:prstGeom prst="roundRect">
            <a:avLst>
              <a:gd name="adj" fmla="val 2030"/>
            </a:avLst>
          </a:prstGeom>
          <a:solidFill>
            <a:srgbClr val="304755"/>
          </a:solidFill>
          <a:ln/>
        </p:spPr>
      </p:sp>
      <p:sp>
        <p:nvSpPr>
          <p:cNvPr id="14" name="Text 9"/>
          <p:cNvSpPr/>
          <p:nvPr/>
        </p:nvSpPr>
        <p:spPr>
          <a:xfrm>
            <a:off x="799743" y="5652849"/>
            <a:ext cx="2091214" cy="261342"/>
          </a:xfrm>
          <a:prstGeom prst="rect">
            <a:avLst/>
          </a:prstGeom>
          <a:noFill/>
          <a:ln/>
        </p:spPr>
        <p:txBody>
          <a:bodyPr wrap="none" rtlCol="0" anchor="t"/>
          <a:lstStyle/>
          <a:p>
            <a:pPr marL="0" indent="0">
              <a:lnSpc>
                <a:spcPts val="2058"/>
              </a:lnSpc>
              <a:buNone/>
            </a:pPr>
            <a:r>
              <a:rPr lang="en-US" sz="1647" dirty="0">
                <a:solidFill>
                  <a:srgbClr val="CAD6DE"/>
                </a:solidFill>
                <a:latin typeface="Unbounded" pitchFamily="34" charset="0"/>
                <a:ea typeface="Unbounded" pitchFamily="34" charset="-122"/>
                <a:cs typeface="Unbounded" pitchFamily="34" charset="-120"/>
              </a:rPr>
              <a:t>Data Lake</a:t>
            </a:r>
            <a:endParaRPr lang="en-US" sz="1647" dirty="0"/>
          </a:p>
        </p:txBody>
      </p:sp>
      <p:sp>
        <p:nvSpPr>
          <p:cNvPr id="15" name="Text 10"/>
          <p:cNvSpPr/>
          <p:nvPr/>
        </p:nvSpPr>
        <p:spPr>
          <a:xfrm>
            <a:off x="799743" y="6020753"/>
            <a:ext cx="7544514" cy="852964"/>
          </a:xfrm>
          <a:prstGeom prst="rect">
            <a:avLst/>
          </a:prstGeom>
          <a:noFill/>
          <a:ln/>
        </p:spPr>
        <p:txBody>
          <a:bodyPr wrap="square" rtlCol="0" anchor="t"/>
          <a:lstStyle/>
          <a:p>
            <a:pPr marL="0" indent="0">
              <a:lnSpc>
                <a:spcPts val="2239"/>
              </a:lnSpc>
              <a:buNone/>
            </a:pPr>
            <a:r>
              <a:rPr lang="en-US" sz="1400" dirty="0">
                <a:solidFill>
                  <a:srgbClr val="CAD6DE"/>
                </a:solidFill>
                <a:latin typeface="Cabin" pitchFamily="34" charset="0"/>
                <a:ea typeface="Cabin" pitchFamily="34" charset="-122"/>
                <a:cs typeface="Cabin" pitchFamily="34" charset="-120"/>
              </a:rPr>
              <a:t>Flipkart's Data Lake serves as a centralized repository for the company's vast data, which is then leveraged to generate comprehensive reports, enable ad-hoc queries, and construct knowledge graphs for deeper insights.</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59979" y="299044"/>
            <a:ext cx="5054322" cy="7653814"/>
          </a:xfrm>
          <a:prstGeom prst="rect">
            <a:avLst/>
          </a:prstGeom>
        </p:spPr>
      </p:pic>
      <p:sp>
        <p:nvSpPr>
          <p:cNvPr id="6" name="Text 1"/>
          <p:cNvSpPr/>
          <p:nvPr/>
        </p:nvSpPr>
        <p:spPr>
          <a:xfrm>
            <a:off x="604837" y="984885"/>
            <a:ext cx="5480209" cy="508159"/>
          </a:xfrm>
          <a:prstGeom prst="rect">
            <a:avLst/>
          </a:prstGeom>
          <a:noFill/>
          <a:ln/>
        </p:spPr>
        <p:txBody>
          <a:bodyPr wrap="none" rtlCol="0" anchor="t"/>
          <a:lstStyle/>
          <a:p>
            <a:pPr marL="0" indent="0">
              <a:lnSpc>
                <a:spcPts val="4002"/>
              </a:lnSpc>
              <a:buNone/>
            </a:pPr>
            <a:r>
              <a:rPr lang="en-US" sz="3202" dirty="0">
                <a:solidFill>
                  <a:srgbClr val="FFFFFF"/>
                </a:solidFill>
                <a:latin typeface="Unbounded" pitchFamily="34" charset="0"/>
                <a:ea typeface="Unbounded" pitchFamily="34" charset="-122"/>
                <a:cs typeface="Unbounded" pitchFamily="34" charset="-120"/>
              </a:rPr>
              <a:t>Frontend Technologies</a:t>
            </a:r>
            <a:endParaRPr lang="en-US" sz="3202" dirty="0"/>
          </a:p>
        </p:txBody>
      </p:sp>
      <p:sp>
        <p:nvSpPr>
          <p:cNvPr id="7" name="Shape 2"/>
          <p:cNvSpPr/>
          <p:nvPr/>
        </p:nvSpPr>
        <p:spPr>
          <a:xfrm>
            <a:off x="604837" y="1946553"/>
            <a:ext cx="388739" cy="388739"/>
          </a:xfrm>
          <a:prstGeom prst="roundRect">
            <a:avLst>
              <a:gd name="adj" fmla="val 8002"/>
            </a:avLst>
          </a:prstGeom>
          <a:solidFill>
            <a:srgbClr val="304755"/>
          </a:solidFill>
          <a:ln/>
        </p:spPr>
      </p:sp>
      <p:sp>
        <p:nvSpPr>
          <p:cNvPr id="8" name="Text 3"/>
          <p:cNvSpPr/>
          <p:nvPr/>
        </p:nvSpPr>
        <p:spPr>
          <a:xfrm>
            <a:off x="741759" y="2018943"/>
            <a:ext cx="114895" cy="243959"/>
          </a:xfrm>
          <a:prstGeom prst="rect">
            <a:avLst/>
          </a:prstGeom>
          <a:noFill/>
          <a:ln/>
        </p:spPr>
        <p:txBody>
          <a:bodyPr wrap="none" rtlCol="0" anchor="t"/>
          <a:lstStyle/>
          <a:p>
            <a:pPr marL="0" indent="0" algn="ctr">
              <a:lnSpc>
                <a:spcPts val="1921"/>
              </a:lnSpc>
              <a:buNone/>
            </a:pPr>
            <a:r>
              <a:rPr lang="en-US" sz="1921" dirty="0">
                <a:solidFill>
                  <a:srgbClr val="CAD6DE"/>
                </a:solidFill>
                <a:latin typeface="Unbounded" pitchFamily="34" charset="0"/>
                <a:ea typeface="Unbounded" pitchFamily="34" charset="-122"/>
                <a:cs typeface="Unbounded" pitchFamily="34" charset="-120"/>
              </a:rPr>
              <a:t>1</a:t>
            </a:r>
            <a:endParaRPr lang="en-US" sz="1921" dirty="0"/>
          </a:p>
        </p:txBody>
      </p:sp>
      <p:sp>
        <p:nvSpPr>
          <p:cNvPr id="9" name="Text 4"/>
          <p:cNvSpPr/>
          <p:nvPr/>
        </p:nvSpPr>
        <p:spPr>
          <a:xfrm>
            <a:off x="1166336" y="1946553"/>
            <a:ext cx="2033111" cy="254198"/>
          </a:xfrm>
          <a:prstGeom prst="rect">
            <a:avLst/>
          </a:prstGeom>
          <a:noFill/>
          <a:ln/>
        </p:spPr>
        <p:txBody>
          <a:bodyPr wrap="none" rtlCol="0" anchor="t"/>
          <a:lstStyle/>
          <a:p>
            <a:pPr marL="0" indent="0">
              <a:lnSpc>
                <a:spcPts val="2001"/>
              </a:lnSpc>
              <a:buNone/>
            </a:pPr>
            <a:r>
              <a:rPr lang="en-US" sz="1601" dirty="0">
                <a:solidFill>
                  <a:srgbClr val="CAD6DE"/>
                </a:solidFill>
                <a:latin typeface="Unbounded" pitchFamily="34" charset="0"/>
                <a:ea typeface="Unbounded" pitchFamily="34" charset="-122"/>
                <a:cs typeface="Unbounded" pitchFamily="34" charset="-120"/>
              </a:rPr>
              <a:t>React-Native</a:t>
            </a:r>
            <a:endParaRPr lang="en-US" sz="1601" dirty="0"/>
          </a:p>
        </p:txBody>
      </p:sp>
      <p:sp>
        <p:nvSpPr>
          <p:cNvPr id="10" name="Text 5"/>
          <p:cNvSpPr/>
          <p:nvPr/>
        </p:nvSpPr>
        <p:spPr>
          <a:xfrm>
            <a:off x="1166336" y="2304336"/>
            <a:ext cx="7372826" cy="829747"/>
          </a:xfrm>
          <a:prstGeom prst="rect">
            <a:avLst/>
          </a:prstGeom>
          <a:noFill/>
          <a:ln/>
        </p:spPr>
        <p:txBody>
          <a:bodyPr wrap="square" rtlCol="0" anchor="t"/>
          <a:lstStyle/>
          <a:p>
            <a:pPr marL="0" indent="0">
              <a:lnSpc>
                <a:spcPts val="2177"/>
              </a:lnSpc>
              <a:buNone/>
            </a:pPr>
            <a:r>
              <a:rPr lang="en-US" sz="1361" dirty="0">
                <a:solidFill>
                  <a:srgbClr val="CAD6DE"/>
                </a:solidFill>
                <a:latin typeface="Cabin" pitchFamily="34" charset="0"/>
                <a:ea typeface="Cabin" pitchFamily="34" charset="-122"/>
                <a:cs typeface="Cabin" pitchFamily="34" charset="-120"/>
              </a:rPr>
              <a:t>Flipkart utilizes React-Native to develop mobile apps across Android, iOS, and mWeb platforms, ensuring performance efficiency, native component support, and the ability to deliver over-the-air updates.</a:t>
            </a:r>
            <a:endParaRPr lang="en-US" sz="1361" dirty="0"/>
          </a:p>
        </p:txBody>
      </p:sp>
      <p:sp>
        <p:nvSpPr>
          <p:cNvPr id="11" name="Shape 6"/>
          <p:cNvSpPr/>
          <p:nvPr/>
        </p:nvSpPr>
        <p:spPr>
          <a:xfrm>
            <a:off x="604837" y="3501152"/>
            <a:ext cx="388739" cy="388739"/>
          </a:xfrm>
          <a:prstGeom prst="roundRect">
            <a:avLst>
              <a:gd name="adj" fmla="val 8002"/>
            </a:avLst>
          </a:prstGeom>
          <a:solidFill>
            <a:srgbClr val="304755"/>
          </a:solidFill>
          <a:ln/>
        </p:spPr>
      </p:sp>
      <p:sp>
        <p:nvSpPr>
          <p:cNvPr id="12" name="Text 7"/>
          <p:cNvSpPr/>
          <p:nvPr/>
        </p:nvSpPr>
        <p:spPr>
          <a:xfrm>
            <a:off x="702945" y="3573542"/>
            <a:ext cx="192405" cy="243959"/>
          </a:xfrm>
          <a:prstGeom prst="rect">
            <a:avLst/>
          </a:prstGeom>
          <a:noFill/>
          <a:ln/>
        </p:spPr>
        <p:txBody>
          <a:bodyPr wrap="none" rtlCol="0" anchor="t"/>
          <a:lstStyle/>
          <a:p>
            <a:pPr marL="0" indent="0" algn="ctr">
              <a:lnSpc>
                <a:spcPts val="1921"/>
              </a:lnSpc>
              <a:buNone/>
            </a:pPr>
            <a:r>
              <a:rPr lang="en-US" sz="1921" dirty="0">
                <a:solidFill>
                  <a:srgbClr val="CAD6DE"/>
                </a:solidFill>
                <a:latin typeface="Unbounded" pitchFamily="34" charset="0"/>
                <a:ea typeface="Unbounded" pitchFamily="34" charset="-122"/>
                <a:cs typeface="Unbounded" pitchFamily="34" charset="-120"/>
              </a:rPr>
              <a:t>2</a:t>
            </a:r>
            <a:endParaRPr lang="en-US" sz="1921" dirty="0"/>
          </a:p>
        </p:txBody>
      </p:sp>
      <p:sp>
        <p:nvSpPr>
          <p:cNvPr id="13" name="Text 8"/>
          <p:cNvSpPr/>
          <p:nvPr/>
        </p:nvSpPr>
        <p:spPr>
          <a:xfrm>
            <a:off x="1166336" y="3501152"/>
            <a:ext cx="2033111" cy="254198"/>
          </a:xfrm>
          <a:prstGeom prst="rect">
            <a:avLst/>
          </a:prstGeom>
          <a:noFill/>
          <a:ln/>
        </p:spPr>
        <p:txBody>
          <a:bodyPr wrap="none" rtlCol="0" anchor="t"/>
          <a:lstStyle/>
          <a:p>
            <a:pPr marL="0" indent="0">
              <a:lnSpc>
                <a:spcPts val="2001"/>
              </a:lnSpc>
              <a:buNone/>
            </a:pPr>
            <a:r>
              <a:rPr lang="en-US" sz="1601" dirty="0">
                <a:solidFill>
                  <a:srgbClr val="CAD6DE"/>
                </a:solidFill>
                <a:latin typeface="Unbounded" pitchFamily="34" charset="0"/>
                <a:ea typeface="Unbounded" pitchFamily="34" charset="-122"/>
                <a:cs typeface="Unbounded" pitchFamily="34" charset="-120"/>
              </a:rPr>
              <a:t>Proteus</a:t>
            </a:r>
            <a:endParaRPr lang="en-US" sz="1601" dirty="0"/>
          </a:p>
        </p:txBody>
      </p:sp>
      <p:sp>
        <p:nvSpPr>
          <p:cNvPr id="14" name="Text 9"/>
          <p:cNvSpPr/>
          <p:nvPr/>
        </p:nvSpPr>
        <p:spPr>
          <a:xfrm>
            <a:off x="1166336" y="3858935"/>
            <a:ext cx="7372826" cy="553164"/>
          </a:xfrm>
          <a:prstGeom prst="rect">
            <a:avLst/>
          </a:prstGeom>
          <a:noFill/>
          <a:ln/>
        </p:spPr>
        <p:txBody>
          <a:bodyPr wrap="square" rtlCol="0" anchor="t"/>
          <a:lstStyle/>
          <a:p>
            <a:pPr marL="0" indent="0">
              <a:lnSpc>
                <a:spcPts val="2177"/>
              </a:lnSpc>
              <a:buNone/>
            </a:pPr>
            <a:r>
              <a:rPr lang="en-US" sz="1361" dirty="0">
                <a:solidFill>
                  <a:srgbClr val="CAD6DE"/>
                </a:solidFill>
                <a:latin typeface="Cabin" pitchFamily="34" charset="0"/>
                <a:ea typeface="Cabin" pitchFamily="34" charset="-122"/>
                <a:cs typeface="Cabin" pitchFamily="34" charset="-120"/>
              </a:rPr>
              <a:t>Flipkart's internally developed Proteus framework for Android facilitates over-the-air layout updates and data bindings, accelerating experimentation and bug fixes in mobile app development.</a:t>
            </a:r>
            <a:endParaRPr lang="en-US" sz="1361" dirty="0"/>
          </a:p>
        </p:txBody>
      </p:sp>
      <p:sp>
        <p:nvSpPr>
          <p:cNvPr id="15" name="Shape 10"/>
          <p:cNvSpPr/>
          <p:nvPr/>
        </p:nvSpPr>
        <p:spPr>
          <a:xfrm>
            <a:off x="604837" y="4779169"/>
            <a:ext cx="388739" cy="388739"/>
          </a:xfrm>
          <a:prstGeom prst="roundRect">
            <a:avLst>
              <a:gd name="adj" fmla="val 8002"/>
            </a:avLst>
          </a:prstGeom>
          <a:solidFill>
            <a:srgbClr val="304755"/>
          </a:solidFill>
          <a:ln/>
        </p:spPr>
      </p:sp>
      <p:sp>
        <p:nvSpPr>
          <p:cNvPr id="16" name="Text 11"/>
          <p:cNvSpPr/>
          <p:nvPr/>
        </p:nvSpPr>
        <p:spPr>
          <a:xfrm>
            <a:off x="701159" y="4851559"/>
            <a:ext cx="196096" cy="243959"/>
          </a:xfrm>
          <a:prstGeom prst="rect">
            <a:avLst/>
          </a:prstGeom>
          <a:noFill/>
          <a:ln/>
        </p:spPr>
        <p:txBody>
          <a:bodyPr wrap="none" rtlCol="0" anchor="t"/>
          <a:lstStyle/>
          <a:p>
            <a:pPr marL="0" indent="0" algn="ctr">
              <a:lnSpc>
                <a:spcPts val="1921"/>
              </a:lnSpc>
              <a:buNone/>
            </a:pPr>
            <a:r>
              <a:rPr lang="en-US" sz="1921" dirty="0">
                <a:solidFill>
                  <a:srgbClr val="CAD6DE"/>
                </a:solidFill>
                <a:latin typeface="Unbounded" pitchFamily="34" charset="0"/>
                <a:ea typeface="Unbounded" pitchFamily="34" charset="-122"/>
                <a:cs typeface="Unbounded" pitchFamily="34" charset="-120"/>
              </a:rPr>
              <a:t>3</a:t>
            </a:r>
            <a:endParaRPr lang="en-US" sz="1921" dirty="0"/>
          </a:p>
        </p:txBody>
      </p:sp>
      <p:sp>
        <p:nvSpPr>
          <p:cNvPr id="17" name="Text 12"/>
          <p:cNvSpPr/>
          <p:nvPr/>
        </p:nvSpPr>
        <p:spPr>
          <a:xfrm>
            <a:off x="1166336" y="4779169"/>
            <a:ext cx="2033111" cy="254198"/>
          </a:xfrm>
          <a:prstGeom prst="rect">
            <a:avLst/>
          </a:prstGeom>
          <a:noFill/>
          <a:ln/>
        </p:spPr>
        <p:txBody>
          <a:bodyPr wrap="none" rtlCol="0" anchor="t"/>
          <a:lstStyle/>
          <a:p>
            <a:pPr marL="0" indent="0">
              <a:lnSpc>
                <a:spcPts val="2001"/>
              </a:lnSpc>
              <a:buNone/>
            </a:pPr>
            <a:r>
              <a:rPr lang="en-US" sz="1601" dirty="0">
                <a:solidFill>
                  <a:srgbClr val="CAD6DE"/>
                </a:solidFill>
                <a:latin typeface="Unbounded" pitchFamily="34" charset="0"/>
                <a:ea typeface="Unbounded" pitchFamily="34" charset="-122"/>
                <a:cs typeface="Unbounded" pitchFamily="34" charset="-120"/>
              </a:rPr>
              <a:t>Viewport Meta</a:t>
            </a:r>
            <a:endParaRPr lang="en-US" sz="1601" dirty="0"/>
          </a:p>
        </p:txBody>
      </p:sp>
      <p:sp>
        <p:nvSpPr>
          <p:cNvPr id="18" name="Text 13"/>
          <p:cNvSpPr/>
          <p:nvPr/>
        </p:nvSpPr>
        <p:spPr>
          <a:xfrm>
            <a:off x="1166336" y="5136952"/>
            <a:ext cx="7372826" cy="553164"/>
          </a:xfrm>
          <a:prstGeom prst="rect">
            <a:avLst/>
          </a:prstGeom>
          <a:noFill/>
          <a:ln/>
        </p:spPr>
        <p:txBody>
          <a:bodyPr wrap="square" rtlCol="0" anchor="t"/>
          <a:lstStyle/>
          <a:p>
            <a:pPr marL="0" indent="0">
              <a:lnSpc>
                <a:spcPts val="2177"/>
              </a:lnSpc>
              <a:buNone/>
            </a:pPr>
            <a:r>
              <a:rPr lang="en-US" sz="1361" dirty="0">
                <a:solidFill>
                  <a:srgbClr val="CAD6DE"/>
                </a:solidFill>
                <a:latin typeface="Cabin" pitchFamily="34" charset="0"/>
                <a:ea typeface="Cabin" pitchFamily="34" charset="-122"/>
                <a:cs typeface="Cabin" pitchFamily="34" charset="-120"/>
              </a:rPr>
              <a:t>Flipkart's use of Viewport Meta ensures the responsiveness of its website across diverse screen types and sizes, optimizing the user experience on smartphones, tablets, and desktops.</a:t>
            </a:r>
            <a:endParaRPr lang="en-US" sz="1361" dirty="0"/>
          </a:p>
        </p:txBody>
      </p:sp>
      <p:sp>
        <p:nvSpPr>
          <p:cNvPr id="19" name="Shape 14"/>
          <p:cNvSpPr/>
          <p:nvPr/>
        </p:nvSpPr>
        <p:spPr>
          <a:xfrm>
            <a:off x="604837" y="6057186"/>
            <a:ext cx="388739" cy="388739"/>
          </a:xfrm>
          <a:prstGeom prst="roundRect">
            <a:avLst>
              <a:gd name="adj" fmla="val 8002"/>
            </a:avLst>
          </a:prstGeom>
          <a:solidFill>
            <a:srgbClr val="304755"/>
          </a:solidFill>
          <a:ln/>
        </p:spPr>
      </p:sp>
      <p:sp>
        <p:nvSpPr>
          <p:cNvPr id="20" name="Text 15"/>
          <p:cNvSpPr/>
          <p:nvPr/>
        </p:nvSpPr>
        <p:spPr>
          <a:xfrm>
            <a:off x="701278" y="6129576"/>
            <a:ext cx="195858" cy="243959"/>
          </a:xfrm>
          <a:prstGeom prst="rect">
            <a:avLst/>
          </a:prstGeom>
          <a:noFill/>
          <a:ln/>
        </p:spPr>
        <p:txBody>
          <a:bodyPr wrap="none" rtlCol="0" anchor="t"/>
          <a:lstStyle/>
          <a:p>
            <a:pPr marL="0" indent="0" algn="ctr">
              <a:lnSpc>
                <a:spcPts val="1921"/>
              </a:lnSpc>
              <a:buNone/>
            </a:pPr>
            <a:r>
              <a:rPr lang="en-US" sz="1921" dirty="0">
                <a:solidFill>
                  <a:srgbClr val="CAD6DE"/>
                </a:solidFill>
                <a:latin typeface="Unbounded" pitchFamily="34" charset="0"/>
                <a:ea typeface="Unbounded" pitchFamily="34" charset="-122"/>
                <a:cs typeface="Unbounded" pitchFamily="34" charset="-120"/>
              </a:rPr>
              <a:t>4</a:t>
            </a:r>
            <a:endParaRPr lang="en-US" sz="1921" dirty="0"/>
          </a:p>
        </p:txBody>
      </p:sp>
      <p:sp>
        <p:nvSpPr>
          <p:cNvPr id="21" name="Text 16"/>
          <p:cNvSpPr/>
          <p:nvPr/>
        </p:nvSpPr>
        <p:spPr>
          <a:xfrm>
            <a:off x="1166336" y="6057186"/>
            <a:ext cx="3790831" cy="254198"/>
          </a:xfrm>
          <a:prstGeom prst="rect">
            <a:avLst/>
          </a:prstGeom>
          <a:noFill/>
          <a:ln/>
        </p:spPr>
        <p:txBody>
          <a:bodyPr wrap="none" rtlCol="0" anchor="t"/>
          <a:lstStyle/>
          <a:p>
            <a:pPr marL="0" indent="0">
              <a:lnSpc>
                <a:spcPts val="2001"/>
              </a:lnSpc>
              <a:buNone/>
            </a:pPr>
            <a:r>
              <a:rPr lang="en-US" sz="1601" dirty="0">
                <a:solidFill>
                  <a:srgbClr val="CAD6DE"/>
                </a:solidFill>
                <a:latin typeface="Unbounded" pitchFamily="34" charset="0"/>
                <a:ea typeface="Unbounded" pitchFamily="34" charset="-122"/>
                <a:cs typeface="Unbounded" pitchFamily="34" charset="-120"/>
              </a:rPr>
              <a:t>Apple Mobile Web App Capable</a:t>
            </a:r>
            <a:endParaRPr lang="en-US" sz="1601" dirty="0"/>
          </a:p>
        </p:txBody>
      </p:sp>
      <p:sp>
        <p:nvSpPr>
          <p:cNvPr id="22" name="Text 17"/>
          <p:cNvSpPr/>
          <p:nvPr/>
        </p:nvSpPr>
        <p:spPr>
          <a:xfrm>
            <a:off x="1166336" y="6414968"/>
            <a:ext cx="7372826" cy="829747"/>
          </a:xfrm>
          <a:prstGeom prst="rect">
            <a:avLst/>
          </a:prstGeom>
          <a:noFill/>
          <a:ln/>
        </p:spPr>
        <p:txBody>
          <a:bodyPr wrap="square" rtlCol="0" anchor="t"/>
          <a:lstStyle/>
          <a:p>
            <a:pPr marL="0" indent="0">
              <a:lnSpc>
                <a:spcPts val="2177"/>
              </a:lnSpc>
              <a:buNone/>
            </a:pPr>
            <a:r>
              <a:rPr lang="en-US" sz="1361" dirty="0">
                <a:solidFill>
                  <a:srgbClr val="CAD6DE"/>
                </a:solidFill>
                <a:latin typeface="Cabin" pitchFamily="34" charset="0"/>
                <a:ea typeface="Cabin" pitchFamily="34" charset="-122"/>
                <a:cs typeface="Cabin" pitchFamily="34" charset="-120"/>
              </a:rPr>
              <a:t>Flipkart's implementation of Apple Mobile Web App Capable enhances the iOS user experience by allowing the website to function like a native app from the home screen, improving accessibility and usability.</a:t>
            </a:r>
            <a:endParaRPr lang="en-US" sz="136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494105"/>
            <a:ext cx="14630400" cy="9335572"/>
          </a:xfrm>
          <a:prstGeom prst="rect">
            <a:avLst/>
          </a:prstGeom>
          <a:solidFill>
            <a:srgbClr val="112836"/>
          </a:solidFill>
          <a:ln/>
        </p:spPr>
      </p:sp>
      <p:pic>
        <p:nvPicPr>
          <p:cNvPr id="4" name="Image 1" descr="preencoded.png"/>
          <p:cNvPicPr>
            <a:picLocks noChangeAspect="1"/>
          </p:cNvPicPr>
          <p:nvPr/>
        </p:nvPicPr>
        <p:blipFill>
          <a:blip r:embed="rId4"/>
          <a:stretch>
            <a:fillRect/>
          </a:stretch>
        </p:blipFill>
        <p:spPr>
          <a:xfrm>
            <a:off x="-98694" y="-428685"/>
            <a:ext cx="5683667" cy="9671238"/>
          </a:xfrm>
          <a:prstGeom prst="rect">
            <a:avLst/>
          </a:prstGeom>
        </p:spPr>
      </p:pic>
      <p:pic>
        <p:nvPicPr>
          <p:cNvPr id="5" name="Image 2" descr="preencoded.png"/>
          <p:cNvPicPr>
            <a:picLocks noChangeAspect="1"/>
          </p:cNvPicPr>
          <p:nvPr/>
        </p:nvPicPr>
        <p:blipFill>
          <a:blip r:embed="rId5"/>
          <a:stretch>
            <a:fillRect/>
          </a:stretch>
        </p:blipFill>
        <p:spPr>
          <a:xfrm>
            <a:off x="215979" y="2987159"/>
            <a:ext cx="5054322" cy="3361134"/>
          </a:xfrm>
          <a:prstGeom prst="rect">
            <a:avLst/>
          </a:prstGeom>
        </p:spPr>
      </p:pic>
      <p:sp>
        <p:nvSpPr>
          <p:cNvPr id="6" name="Text 1"/>
          <p:cNvSpPr/>
          <p:nvPr/>
        </p:nvSpPr>
        <p:spPr>
          <a:xfrm>
            <a:off x="5848169" y="34587"/>
            <a:ext cx="5385792" cy="508159"/>
          </a:xfrm>
          <a:prstGeom prst="rect">
            <a:avLst/>
          </a:prstGeom>
          <a:noFill/>
          <a:ln/>
        </p:spPr>
        <p:txBody>
          <a:bodyPr wrap="none" rtlCol="0" anchor="t"/>
          <a:lstStyle/>
          <a:p>
            <a:pPr marL="0" indent="0">
              <a:lnSpc>
                <a:spcPts val="4002"/>
              </a:lnSpc>
              <a:buNone/>
            </a:pPr>
            <a:r>
              <a:rPr lang="en-US" sz="3202" dirty="0">
                <a:solidFill>
                  <a:srgbClr val="FFFFFF"/>
                </a:solidFill>
                <a:latin typeface="Unbounded" pitchFamily="34" charset="0"/>
                <a:ea typeface="Unbounded" pitchFamily="34" charset="-122"/>
                <a:cs typeface="Unbounded" pitchFamily="34" charset="-120"/>
              </a:rPr>
              <a:t>Backend Technologies</a:t>
            </a:r>
            <a:endParaRPr lang="en-US" sz="3202" dirty="0"/>
          </a:p>
        </p:txBody>
      </p:sp>
      <p:grpSp>
        <p:nvGrpSpPr>
          <p:cNvPr id="20" name="Group 19">
            <a:extLst>
              <a:ext uri="{FF2B5EF4-FFF2-40B4-BE49-F238E27FC236}">
                <a16:creationId xmlns:a16="http://schemas.microsoft.com/office/drawing/2014/main" id="{E0364F06-51DD-087B-27D7-A0142EBA8D31}"/>
              </a:ext>
            </a:extLst>
          </p:cNvPr>
          <p:cNvGrpSpPr/>
          <p:nvPr/>
        </p:nvGrpSpPr>
        <p:grpSpPr>
          <a:xfrm>
            <a:off x="5800952" y="755609"/>
            <a:ext cx="7981542" cy="5566946"/>
            <a:chOff x="6044021" y="1847255"/>
            <a:chExt cx="7981542" cy="5566946"/>
          </a:xfrm>
        </p:grpSpPr>
        <p:sp>
          <p:nvSpPr>
            <p:cNvPr id="8" name="Text 2"/>
            <p:cNvSpPr/>
            <p:nvPr/>
          </p:nvSpPr>
          <p:spPr>
            <a:xfrm>
              <a:off x="6091238" y="1847255"/>
              <a:ext cx="2033111" cy="254198"/>
            </a:xfrm>
            <a:prstGeom prst="rect">
              <a:avLst/>
            </a:prstGeom>
            <a:noFill/>
            <a:ln/>
          </p:spPr>
          <p:txBody>
            <a:bodyPr wrap="none" rtlCol="0" anchor="t"/>
            <a:lstStyle/>
            <a:p>
              <a:pPr marL="0" indent="0" algn="l">
                <a:lnSpc>
                  <a:spcPts val="2001"/>
                </a:lnSpc>
                <a:buNone/>
              </a:pPr>
              <a:r>
                <a:rPr lang="en-US" sz="1601" dirty="0">
                  <a:solidFill>
                    <a:srgbClr val="CAD6DE"/>
                  </a:solidFill>
                  <a:latin typeface="Unbounded" pitchFamily="34" charset="0"/>
                  <a:ea typeface="Unbounded" pitchFamily="34" charset="-122"/>
                  <a:cs typeface="Unbounded" pitchFamily="34" charset="-120"/>
                </a:rPr>
                <a:t>Nginx</a:t>
              </a:r>
              <a:endParaRPr lang="en-US" sz="1601" dirty="0"/>
            </a:p>
          </p:txBody>
        </p:sp>
        <p:sp>
          <p:nvSpPr>
            <p:cNvPr id="9" name="Text 3"/>
            <p:cNvSpPr/>
            <p:nvPr/>
          </p:nvSpPr>
          <p:spPr>
            <a:xfrm>
              <a:off x="6091238" y="2205038"/>
              <a:ext cx="7934325" cy="553164"/>
            </a:xfrm>
            <a:prstGeom prst="rect">
              <a:avLst/>
            </a:prstGeom>
            <a:noFill/>
            <a:ln/>
          </p:spPr>
          <p:txBody>
            <a:bodyPr wrap="square" rtlCol="0" anchor="t"/>
            <a:lstStyle/>
            <a:p>
              <a:pPr marL="0" indent="0" algn="l">
                <a:lnSpc>
                  <a:spcPts val="2177"/>
                </a:lnSpc>
                <a:buNone/>
              </a:pPr>
              <a:r>
                <a:rPr lang="en-US" sz="1361" dirty="0">
                  <a:solidFill>
                    <a:srgbClr val="CAD6DE"/>
                  </a:solidFill>
                  <a:latin typeface="Cabin" pitchFamily="34" charset="0"/>
                  <a:ea typeface="Cabin" pitchFamily="34" charset="-122"/>
                  <a:cs typeface="Cabin" pitchFamily="34" charset="-120"/>
                </a:rPr>
                <a:t>Flipkart's core web server, optimizing performance under high traffic and handling multiple user connections seamlessly.</a:t>
              </a:r>
              <a:endParaRPr lang="en-US" sz="1361" dirty="0"/>
            </a:p>
          </p:txBody>
        </p:sp>
        <p:sp>
          <p:nvSpPr>
            <p:cNvPr id="11" name="Text 4"/>
            <p:cNvSpPr/>
            <p:nvPr/>
          </p:nvSpPr>
          <p:spPr>
            <a:xfrm>
              <a:off x="6091238" y="3201749"/>
              <a:ext cx="2033111" cy="254198"/>
            </a:xfrm>
            <a:prstGeom prst="rect">
              <a:avLst/>
            </a:prstGeom>
            <a:noFill/>
            <a:ln/>
          </p:spPr>
          <p:txBody>
            <a:bodyPr wrap="none" rtlCol="0" anchor="t"/>
            <a:lstStyle/>
            <a:p>
              <a:pPr marL="0" indent="0" algn="l">
                <a:lnSpc>
                  <a:spcPts val="2001"/>
                </a:lnSpc>
                <a:buNone/>
              </a:pPr>
              <a:r>
                <a:rPr lang="en-US" sz="1601" dirty="0">
                  <a:solidFill>
                    <a:srgbClr val="CAD6DE"/>
                  </a:solidFill>
                  <a:latin typeface="Unbounded" pitchFamily="34" charset="0"/>
                  <a:ea typeface="Unbounded" pitchFamily="34" charset="-122"/>
                  <a:cs typeface="Unbounded" pitchFamily="34" charset="-120"/>
                </a:rPr>
                <a:t>Kafka</a:t>
              </a:r>
              <a:endParaRPr lang="en-US" sz="1601" dirty="0"/>
            </a:p>
          </p:txBody>
        </p:sp>
        <p:sp>
          <p:nvSpPr>
            <p:cNvPr id="12" name="Text 5"/>
            <p:cNvSpPr/>
            <p:nvPr/>
          </p:nvSpPr>
          <p:spPr>
            <a:xfrm>
              <a:off x="6091238" y="3630040"/>
              <a:ext cx="7934325" cy="553164"/>
            </a:xfrm>
            <a:prstGeom prst="rect">
              <a:avLst/>
            </a:prstGeom>
            <a:noFill/>
            <a:ln/>
          </p:spPr>
          <p:txBody>
            <a:bodyPr wrap="square" rtlCol="0" anchor="t"/>
            <a:lstStyle/>
            <a:p>
              <a:pPr marL="0" indent="0" algn="l">
                <a:lnSpc>
                  <a:spcPts val="2177"/>
                </a:lnSpc>
                <a:buNone/>
              </a:pPr>
              <a:r>
                <a:rPr lang="en-US" sz="1361" dirty="0">
                  <a:solidFill>
                    <a:srgbClr val="CAD6DE"/>
                  </a:solidFill>
                  <a:latin typeface="Cabin" pitchFamily="34" charset="0"/>
                  <a:ea typeface="Cabin" pitchFamily="34" charset="-122"/>
                  <a:cs typeface="Cabin" pitchFamily="34" charset="-120"/>
                </a:rPr>
                <a:t>Apache Kafka, the backbone of Flipkart's messaging queue system, ensuring real-time data feeds and efficient communication across the tech stack.</a:t>
              </a:r>
              <a:endParaRPr lang="en-US" sz="1361" dirty="0"/>
            </a:p>
          </p:txBody>
        </p:sp>
        <p:sp>
          <p:nvSpPr>
            <p:cNvPr id="14" name="Text 6"/>
            <p:cNvSpPr/>
            <p:nvPr/>
          </p:nvSpPr>
          <p:spPr>
            <a:xfrm>
              <a:off x="6091237" y="4800844"/>
              <a:ext cx="2033111" cy="254198"/>
            </a:xfrm>
            <a:prstGeom prst="rect">
              <a:avLst/>
            </a:prstGeom>
            <a:noFill/>
            <a:ln/>
          </p:spPr>
          <p:txBody>
            <a:bodyPr wrap="none" rtlCol="0" anchor="t"/>
            <a:lstStyle/>
            <a:p>
              <a:pPr marL="0" indent="0" algn="l">
                <a:lnSpc>
                  <a:spcPts val="2001"/>
                </a:lnSpc>
                <a:buNone/>
              </a:pPr>
              <a:r>
                <a:rPr lang="en-US" sz="1601" dirty="0">
                  <a:solidFill>
                    <a:srgbClr val="CAD6DE"/>
                  </a:solidFill>
                  <a:latin typeface="Unbounded" pitchFamily="34" charset="0"/>
                  <a:ea typeface="Unbounded" pitchFamily="34" charset="-122"/>
                  <a:cs typeface="Unbounded" pitchFamily="34" charset="-120"/>
                </a:rPr>
                <a:t>Dropwizard</a:t>
              </a:r>
              <a:endParaRPr lang="en-US" sz="1601" dirty="0"/>
            </a:p>
          </p:txBody>
        </p:sp>
        <p:sp>
          <p:nvSpPr>
            <p:cNvPr id="15" name="Text 7"/>
            <p:cNvSpPr/>
            <p:nvPr/>
          </p:nvSpPr>
          <p:spPr>
            <a:xfrm>
              <a:off x="6044021" y="5205253"/>
              <a:ext cx="7934325" cy="553164"/>
            </a:xfrm>
            <a:prstGeom prst="rect">
              <a:avLst/>
            </a:prstGeom>
            <a:noFill/>
            <a:ln/>
          </p:spPr>
          <p:txBody>
            <a:bodyPr wrap="square" rtlCol="0" anchor="t"/>
            <a:lstStyle/>
            <a:p>
              <a:pPr marL="0" indent="0" algn="l">
                <a:lnSpc>
                  <a:spcPts val="2177"/>
                </a:lnSpc>
                <a:buNone/>
              </a:pPr>
              <a:r>
                <a:rPr lang="en-US" sz="1361" dirty="0">
                  <a:solidFill>
                    <a:srgbClr val="CAD6DE"/>
                  </a:solidFill>
                  <a:latin typeface="Cabin" pitchFamily="34" charset="0"/>
                  <a:ea typeface="Cabin" pitchFamily="34" charset="-122"/>
                  <a:cs typeface="Cabin" pitchFamily="34" charset="-120"/>
                </a:rPr>
                <a:t>A Java-based framework that simplifies the development of scalable RESTful web services for Flipkart's backend.</a:t>
              </a:r>
              <a:endParaRPr lang="en-US" sz="1361" dirty="0"/>
            </a:p>
          </p:txBody>
        </p:sp>
        <p:sp>
          <p:nvSpPr>
            <p:cNvPr id="17" name="Text 8"/>
            <p:cNvSpPr/>
            <p:nvPr/>
          </p:nvSpPr>
          <p:spPr>
            <a:xfrm>
              <a:off x="6091238" y="6145541"/>
              <a:ext cx="2033111" cy="254198"/>
            </a:xfrm>
            <a:prstGeom prst="rect">
              <a:avLst/>
            </a:prstGeom>
            <a:noFill/>
            <a:ln/>
          </p:spPr>
          <p:txBody>
            <a:bodyPr wrap="none" rtlCol="0" anchor="t"/>
            <a:lstStyle/>
            <a:p>
              <a:pPr marL="0" indent="0" algn="l">
                <a:lnSpc>
                  <a:spcPts val="2001"/>
                </a:lnSpc>
                <a:buNone/>
              </a:pPr>
              <a:r>
                <a:rPr lang="en-US" sz="1601" dirty="0">
                  <a:solidFill>
                    <a:srgbClr val="CAD6DE"/>
                  </a:solidFill>
                  <a:latin typeface="Unbounded" pitchFamily="34" charset="0"/>
                  <a:ea typeface="Unbounded" pitchFamily="34" charset="-122"/>
                  <a:cs typeface="Unbounded" pitchFamily="34" charset="-120"/>
                </a:rPr>
                <a:t>HDFS</a:t>
              </a:r>
              <a:endParaRPr lang="en-US" sz="1601" dirty="0"/>
            </a:p>
          </p:txBody>
        </p:sp>
        <p:sp>
          <p:nvSpPr>
            <p:cNvPr id="18" name="Text 9"/>
            <p:cNvSpPr/>
            <p:nvPr/>
          </p:nvSpPr>
          <p:spPr>
            <a:xfrm>
              <a:off x="6091238" y="6861037"/>
              <a:ext cx="7934325" cy="553164"/>
            </a:xfrm>
            <a:prstGeom prst="rect">
              <a:avLst/>
            </a:prstGeom>
            <a:noFill/>
            <a:ln/>
          </p:spPr>
          <p:txBody>
            <a:bodyPr wrap="square" rtlCol="0" anchor="t"/>
            <a:lstStyle/>
            <a:p>
              <a:pPr marL="0" indent="0" algn="l">
                <a:lnSpc>
                  <a:spcPts val="2177"/>
                </a:lnSpc>
                <a:buNone/>
              </a:pPr>
              <a:r>
                <a:rPr lang="en-US" sz="1361" dirty="0">
                  <a:solidFill>
                    <a:srgbClr val="CAD6DE"/>
                  </a:solidFill>
                  <a:latin typeface="Cabin" pitchFamily="34" charset="0"/>
                  <a:ea typeface="Cabin" pitchFamily="34" charset="-122"/>
                  <a:cs typeface="Cabin" pitchFamily="34" charset="-120"/>
                </a:rPr>
                <a:t>The Hadoop Distributed File System, managing Flipkart's extensive data and enabling robust data analysis for improving user experience.</a:t>
              </a:r>
              <a:endParaRPr lang="en-US" sz="1361" dirty="0"/>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50507" y="2585918"/>
            <a:ext cx="4985385" cy="3057763"/>
          </a:xfrm>
          <a:prstGeom prst="rect">
            <a:avLst/>
          </a:prstGeom>
        </p:spPr>
      </p:pic>
      <p:sp>
        <p:nvSpPr>
          <p:cNvPr id="6" name="Text 1"/>
          <p:cNvSpPr/>
          <p:nvPr/>
        </p:nvSpPr>
        <p:spPr>
          <a:xfrm>
            <a:off x="6187440" y="797481"/>
            <a:ext cx="7741920" cy="1178243"/>
          </a:xfrm>
          <a:prstGeom prst="rect">
            <a:avLst/>
          </a:prstGeom>
          <a:noFill/>
          <a:ln/>
        </p:spPr>
        <p:txBody>
          <a:bodyPr wrap="square" rtlCol="0" anchor="t"/>
          <a:lstStyle/>
          <a:p>
            <a:pPr marL="0" indent="0">
              <a:lnSpc>
                <a:spcPts val="4639"/>
              </a:lnSpc>
              <a:buNone/>
            </a:pPr>
            <a:r>
              <a:rPr lang="en-US" sz="3712" dirty="0">
                <a:solidFill>
                  <a:srgbClr val="FFFFFF"/>
                </a:solidFill>
                <a:latin typeface="Unbounded" pitchFamily="34" charset="0"/>
                <a:ea typeface="Unbounded" pitchFamily="34" charset="-122"/>
                <a:cs typeface="Unbounded" pitchFamily="34" charset="-120"/>
              </a:rPr>
              <a:t>Workflow and Data Management</a:t>
            </a:r>
            <a:endParaRPr lang="en-US" sz="3712" dirty="0"/>
          </a:p>
        </p:txBody>
      </p:sp>
      <p:sp>
        <p:nvSpPr>
          <p:cNvPr id="8" name="Text 2"/>
          <p:cNvSpPr/>
          <p:nvPr/>
        </p:nvSpPr>
        <p:spPr>
          <a:xfrm>
            <a:off x="6075581" y="2195538"/>
            <a:ext cx="2479238" cy="294442"/>
          </a:xfrm>
          <a:prstGeom prst="rect">
            <a:avLst/>
          </a:prstGeom>
          <a:noFill/>
          <a:ln/>
        </p:spPr>
        <p:txBody>
          <a:bodyPr wrap="none" rtlCol="0" anchor="t"/>
          <a:lstStyle/>
          <a:p>
            <a:pPr marL="0" indent="0" algn="l">
              <a:lnSpc>
                <a:spcPts val="2320"/>
              </a:lnSpc>
              <a:buNone/>
            </a:pPr>
            <a:r>
              <a:rPr lang="en-US" sz="1856" dirty="0">
                <a:solidFill>
                  <a:srgbClr val="CAD6DE"/>
                </a:solidFill>
                <a:latin typeface="Unbounded" pitchFamily="34" charset="0"/>
                <a:ea typeface="Unbounded" pitchFamily="34" charset="-122"/>
                <a:cs typeface="Unbounded" pitchFamily="34" charset="-120"/>
              </a:rPr>
              <a:t>Batch Processing</a:t>
            </a:r>
            <a:endParaRPr lang="en-US" sz="1856" dirty="0"/>
          </a:p>
        </p:txBody>
      </p:sp>
      <p:sp>
        <p:nvSpPr>
          <p:cNvPr id="9" name="Text 3"/>
          <p:cNvSpPr/>
          <p:nvPr/>
        </p:nvSpPr>
        <p:spPr>
          <a:xfrm>
            <a:off x="6085582" y="2881804"/>
            <a:ext cx="6439972" cy="641033"/>
          </a:xfrm>
          <a:prstGeom prst="rect">
            <a:avLst/>
          </a:prstGeom>
          <a:noFill/>
          <a:ln/>
        </p:spPr>
        <p:txBody>
          <a:bodyPr wrap="square" rtlCol="0" anchor="t"/>
          <a:lstStyle/>
          <a:p>
            <a:pPr marL="0" indent="0" algn="l">
              <a:lnSpc>
                <a:spcPts val="2524"/>
              </a:lnSpc>
              <a:buNone/>
            </a:pPr>
            <a:r>
              <a:rPr lang="en-US" sz="1577" dirty="0">
                <a:solidFill>
                  <a:srgbClr val="CAD6DE"/>
                </a:solidFill>
                <a:latin typeface="Cabin" pitchFamily="34" charset="0"/>
                <a:ea typeface="Cabin" pitchFamily="34" charset="-122"/>
                <a:cs typeface="Cabin" pitchFamily="34" charset="-120"/>
              </a:rPr>
              <a:t>Flipkart's Batch Compute component processes large data sets collected over time, generating comprehensive reports and insights.</a:t>
            </a:r>
            <a:endParaRPr lang="en-US" sz="1577" dirty="0"/>
          </a:p>
        </p:txBody>
      </p:sp>
      <p:sp>
        <p:nvSpPr>
          <p:cNvPr id="11" name="Text 4"/>
          <p:cNvSpPr/>
          <p:nvPr/>
        </p:nvSpPr>
        <p:spPr>
          <a:xfrm>
            <a:off x="6033969" y="4171262"/>
            <a:ext cx="2682954" cy="294442"/>
          </a:xfrm>
          <a:prstGeom prst="rect">
            <a:avLst/>
          </a:prstGeom>
          <a:noFill/>
          <a:ln/>
        </p:spPr>
        <p:txBody>
          <a:bodyPr wrap="none" rtlCol="0" anchor="t"/>
          <a:lstStyle/>
          <a:p>
            <a:pPr marL="0" indent="0" algn="l">
              <a:lnSpc>
                <a:spcPts val="2320"/>
              </a:lnSpc>
              <a:buNone/>
            </a:pPr>
            <a:r>
              <a:rPr lang="en-US" sz="1856" dirty="0">
                <a:solidFill>
                  <a:srgbClr val="CAD6DE"/>
                </a:solidFill>
                <a:latin typeface="Unbounded" pitchFamily="34" charset="0"/>
                <a:ea typeface="Unbounded" pitchFamily="34" charset="-122"/>
                <a:cs typeface="Unbounded" pitchFamily="34" charset="-120"/>
              </a:rPr>
              <a:t>Stream Processing</a:t>
            </a:r>
            <a:endParaRPr lang="en-US" sz="1856" dirty="0"/>
          </a:p>
        </p:txBody>
      </p:sp>
      <p:sp>
        <p:nvSpPr>
          <p:cNvPr id="12" name="Text 5"/>
          <p:cNvSpPr/>
          <p:nvPr/>
        </p:nvSpPr>
        <p:spPr>
          <a:xfrm>
            <a:off x="6085582" y="4493538"/>
            <a:ext cx="6439972" cy="961549"/>
          </a:xfrm>
          <a:prstGeom prst="rect">
            <a:avLst/>
          </a:prstGeom>
          <a:noFill/>
          <a:ln/>
        </p:spPr>
        <p:txBody>
          <a:bodyPr wrap="square" rtlCol="0" anchor="t"/>
          <a:lstStyle/>
          <a:p>
            <a:pPr marL="0" indent="0" algn="l">
              <a:lnSpc>
                <a:spcPts val="2524"/>
              </a:lnSpc>
              <a:buNone/>
            </a:pPr>
            <a:r>
              <a:rPr lang="en-US" sz="1577" dirty="0">
                <a:solidFill>
                  <a:srgbClr val="CAD6DE"/>
                </a:solidFill>
                <a:latin typeface="Cabin" pitchFamily="34" charset="0"/>
                <a:ea typeface="Cabin" pitchFamily="34" charset="-122"/>
                <a:cs typeface="Cabin" pitchFamily="34" charset="-120"/>
              </a:rPr>
              <a:t>The Streaming Platform, powered by Apache Flink, processes data in sub-seconds, enabling real-time decision-making and a seamless user experience.</a:t>
            </a:r>
            <a:endParaRPr lang="en-US" sz="1577" dirty="0"/>
          </a:p>
        </p:txBody>
      </p:sp>
      <p:sp>
        <p:nvSpPr>
          <p:cNvPr id="14" name="Text 6"/>
          <p:cNvSpPr/>
          <p:nvPr/>
        </p:nvSpPr>
        <p:spPr>
          <a:xfrm>
            <a:off x="6085582" y="5855613"/>
            <a:ext cx="2356723" cy="294442"/>
          </a:xfrm>
          <a:prstGeom prst="rect">
            <a:avLst/>
          </a:prstGeom>
          <a:noFill/>
          <a:ln/>
        </p:spPr>
        <p:txBody>
          <a:bodyPr wrap="none" rtlCol="0" anchor="t"/>
          <a:lstStyle/>
          <a:p>
            <a:pPr marL="0" indent="0" algn="l">
              <a:lnSpc>
                <a:spcPts val="2320"/>
              </a:lnSpc>
              <a:buNone/>
            </a:pPr>
            <a:r>
              <a:rPr lang="en-US" sz="1856" dirty="0">
                <a:solidFill>
                  <a:srgbClr val="CAD6DE"/>
                </a:solidFill>
                <a:latin typeface="Unbounded" pitchFamily="34" charset="0"/>
                <a:ea typeface="Unbounded" pitchFamily="34" charset="-122"/>
                <a:cs typeface="Unbounded" pitchFamily="34" charset="-120"/>
              </a:rPr>
              <a:t>Data Lake</a:t>
            </a:r>
            <a:endParaRPr lang="en-US" sz="1856" dirty="0"/>
          </a:p>
        </p:txBody>
      </p:sp>
      <p:sp>
        <p:nvSpPr>
          <p:cNvPr id="15" name="Text 7"/>
          <p:cNvSpPr/>
          <p:nvPr/>
        </p:nvSpPr>
        <p:spPr>
          <a:xfrm>
            <a:off x="6075581" y="6155802"/>
            <a:ext cx="6439972" cy="961549"/>
          </a:xfrm>
          <a:prstGeom prst="rect">
            <a:avLst/>
          </a:prstGeom>
          <a:noFill/>
          <a:ln/>
        </p:spPr>
        <p:txBody>
          <a:bodyPr wrap="square" rtlCol="0" anchor="t"/>
          <a:lstStyle/>
          <a:p>
            <a:pPr marL="0" indent="0" algn="l">
              <a:lnSpc>
                <a:spcPts val="2524"/>
              </a:lnSpc>
              <a:buNone/>
            </a:pPr>
            <a:r>
              <a:rPr lang="en-US" sz="1577" dirty="0">
                <a:solidFill>
                  <a:srgbClr val="CAD6DE"/>
                </a:solidFill>
                <a:latin typeface="Cabin" pitchFamily="34" charset="0"/>
                <a:ea typeface="Cabin" pitchFamily="34" charset="-122"/>
                <a:cs typeface="Cabin" pitchFamily="34" charset="-120"/>
              </a:rPr>
              <a:t>Flipkart's Data Lake serves as a centralized repository for the company's vast data, which is then leveraged for reports, ad-hoc queries, and knowledge graph construction.</a:t>
            </a:r>
            <a:endParaRPr lang="en-US" sz="1577"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1575"/>
            <a:ext cx="14630400" cy="8229600"/>
          </a:xfrm>
          <a:prstGeom prst="rect">
            <a:avLst/>
          </a:prstGeom>
          <a:solidFill>
            <a:srgbClr val="112836"/>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94084" y="2779990"/>
            <a:ext cx="4898112" cy="2669500"/>
          </a:xfrm>
          <a:prstGeom prst="rect">
            <a:avLst/>
          </a:prstGeom>
        </p:spPr>
      </p:pic>
      <p:sp>
        <p:nvSpPr>
          <p:cNvPr id="6" name="Text 1"/>
          <p:cNvSpPr/>
          <p:nvPr/>
        </p:nvSpPr>
        <p:spPr>
          <a:xfrm>
            <a:off x="6310074" y="651629"/>
            <a:ext cx="7496651" cy="1384221"/>
          </a:xfrm>
          <a:prstGeom prst="rect">
            <a:avLst/>
          </a:prstGeom>
          <a:noFill/>
          <a:ln/>
        </p:spPr>
        <p:txBody>
          <a:bodyPr wrap="square" rtlCol="0" anchor="t"/>
          <a:lstStyle/>
          <a:p>
            <a:pPr marL="0" indent="0">
              <a:lnSpc>
                <a:spcPts val="5450"/>
              </a:lnSpc>
              <a:buNone/>
            </a:pPr>
            <a:r>
              <a:rPr lang="en-US" sz="4360" dirty="0">
                <a:solidFill>
                  <a:srgbClr val="FFFFFF"/>
                </a:solidFill>
                <a:latin typeface="Unbounded" pitchFamily="34" charset="0"/>
                <a:ea typeface="Unbounded" pitchFamily="34" charset="-122"/>
                <a:cs typeface="Unbounded" pitchFamily="34" charset="-120"/>
              </a:rPr>
              <a:t>Flipkart's Big Data Ecosystem</a:t>
            </a:r>
            <a:endParaRPr lang="en-US" sz="4360" dirty="0"/>
          </a:p>
        </p:txBody>
      </p:sp>
      <p:sp>
        <p:nvSpPr>
          <p:cNvPr id="7" name="Shape 2"/>
          <p:cNvSpPr/>
          <p:nvPr/>
        </p:nvSpPr>
        <p:spPr>
          <a:xfrm>
            <a:off x="6310074" y="2388751"/>
            <a:ext cx="7496651" cy="5189101"/>
          </a:xfrm>
          <a:prstGeom prst="roundRect">
            <a:avLst>
              <a:gd name="adj" fmla="val 816"/>
            </a:avLst>
          </a:prstGeom>
          <a:noFill/>
          <a:ln w="7620">
            <a:solidFill>
              <a:srgbClr val="FFFFFF">
                <a:alpha val="24000"/>
              </a:srgbClr>
            </a:solidFill>
            <a:prstDash val="solid"/>
          </a:ln>
        </p:spPr>
      </p:sp>
      <p:sp>
        <p:nvSpPr>
          <p:cNvPr id="8" name="Shape 3"/>
          <p:cNvSpPr/>
          <p:nvPr/>
        </p:nvSpPr>
        <p:spPr>
          <a:xfrm>
            <a:off x="6317694" y="2396371"/>
            <a:ext cx="7481411" cy="1050608"/>
          </a:xfrm>
          <a:prstGeom prst="rect">
            <a:avLst/>
          </a:prstGeom>
          <a:solidFill>
            <a:srgbClr val="FFFFFF">
              <a:alpha val="4000"/>
            </a:srgbClr>
          </a:solidFill>
          <a:ln/>
        </p:spPr>
      </p:sp>
      <p:sp>
        <p:nvSpPr>
          <p:cNvPr id="9" name="Text 4"/>
          <p:cNvSpPr/>
          <p:nvPr/>
        </p:nvSpPr>
        <p:spPr>
          <a:xfrm>
            <a:off x="6552962" y="2545080"/>
            <a:ext cx="3266361" cy="376595"/>
          </a:xfrm>
          <a:prstGeom prst="rect">
            <a:avLst/>
          </a:prstGeom>
          <a:noFill/>
          <a:ln/>
        </p:spPr>
        <p:txBody>
          <a:bodyPr wrap="none" rtlCol="0" anchor="t"/>
          <a:lstStyle/>
          <a:p>
            <a:pPr marL="0" indent="0">
              <a:lnSpc>
                <a:spcPts val="2965"/>
              </a:lnSpc>
              <a:buNone/>
            </a:pPr>
            <a:r>
              <a:rPr lang="en-US" sz="1853" dirty="0">
                <a:solidFill>
                  <a:srgbClr val="CAD6DE"/>
                </a:solidFill>
                <a:latin typeface="Cabin" pitchFamily="34" charset="0"/>
                <a:ea typeface="Cabin" pitchFamily="34" charset="-122"/>
                <a:cs typeface="Cabin" pitchFamily="34" charset="-120"/>
              </a:rPr>
              <a:t>Ingestion</a:t>
            </a:r>
            <a:endParaRPr lang="en-US" sz="1853" dirty="0"/>
          </a:p>
        </p:txBody>
      </p:sp>
      <p:sp>
        <p:nvSpPr>
          <p:cNvPr id="10" name="Text 5"/>
          <p:cNvSpPr/>
          <p:nvPr/>
        </p:nvSpPr>
        <p:spPr>
          <a:xfrm>
            <a:off x="10297477" y="2545080"/>
            <a:ext cx="3266361" cy="753189"/>
          </a:xfrm>
          <a:prstGeom prst="rect">
            <a:avLst/>
          </a:prstGeom>
          <a:noFill/>
          <a:ln/>
        </p:spPr>
        <p:txBody>
          <a:bodyPr wrap="square" rtlCol="0" anchor="t"/>
          <a:lstStyle/>
          <a:p>
            <a:pPr marL="0" indent="0">
              <a:lnSpc>
                <a:spcPts val="2965"/>
              </a:lnSpc>
              <a:buNone/>
            </a:pPr>
            <a:r>
              <a:rPr lang="en-US" sz="1853" dirty="0">
                <a:solidFill>
                  <a:srgbClr val="CAD6DE"/>
                </a:solidFill>
                <a:latin typeface="Cabin" pitchFamily="34" charset="0"/>
                <a:ea typeface="Cabin" pitchFamily="34" charset="-122"/>
                <a:cs typeface="Cabin" pitchFamily="34" charset="-120"/>
              </a:rPr>
              <a:t>Apache Kafka, Specter, Dart Service, File Ingestor</a:t>
            </a:r>
            <a:endParaRPr lang="en-US" sz="1853" dirty="0"/>
          </a:p>
        </p:txBody>
      </p:sp>
      <p:sp>
        <p:nvSpPr>
          <p:cNvPr id="11" name="Shape 6"/>
          <p:cNvSpPr/>
          <p:nvPr/>
        </p:nvSpPr>
        <p:spPr>
          <a:xfrm>
            <a:off x="6317694" y="3446978"/>
            <a:ext cx="7481411" cy="1050608"/>
          </a:xfrm>
          <a:prstGeom prst="rect">
            <a:avLst/>
          </a:prstGeom>
          <a:solidFill>
            <a:srgbClr val="000000">
              <a:alpha val="4000"/>
            </a:srgbClr>
          </a:solidFill>
          <a:ln/>
        </p:spPr>
      </p:sp>
      <p:sp>
        <p:nvSpPr>
          <p:cNvPr id="12" name="Text 7"/>
          <p:cNvSpPr/>
          <p:nvPr/>
        </p:nvSpPr>
        <p:spPr>
          <a:xfrm>
            <a:off x="6552962" y="3595688"/>
            <a:ext cx="3266361" cy="376595"/>
          </a:xfrm>
          <a:prstGeom prst="rect">
            <a:avLst/>
          </a:prstGeom>
          <a:noFill/>
          <a:ln/>
        </p:spPr>
        <p:txBody>
          <a:bodyPr wrap="none" rtlCol="0" anchor="t"/>
          <a:lstStyle/>
          <a:p>
            <a:pPr marL="0" indent="0">
              <a:lnSpc>
                <a:spcPts val="2965"/>
              </a:lnSpc>
              <a:buNone/>
            </a:pPr>
            <a:r>
              <a:rPr lang="en-US" sz="1853" dirty="0">
                <a:solidFill>
                  <a:srgbClr val="CAD6DE"/>
                </a:solidFill>
                <a:latin typeface="Cabin" pitchFamily="34" charset="0"/>
                <a:ea typeface="Cabin" pitchFamily="34" charset="-122"/>
                <a:cs typeface="Cabin" pitchFamily="34" charset="-120"/>
              </a:rPr>
              <a:t>Batch Processing</a:t>
            </a:r>
            <a:endParaRPr lang="en-US" sz="1853" dirty="0"/>
          </a:p>
        </p:txBody>
      </p:sp>
      <p:sp>
        <p:nvSpPr>
          <p:cNvPr id="13" name="Text 8"/>
          <p:cNvSpPr/>
          <p:nvPr/>
        </p:nvSpPr>
        <p:spPr>
          <a:xfrm>
            <a:off x="10297477" y="3595688"/>
            <a:ext cx="3266361" cy="753189"/>
          </a:xfrm>
          <a:prstGeom prst="rect">
            <a:avLst/>
          </a:prstGeom>
          <a:noFill/>
          <a:ln/>
        </p:spPr>
        <p:txBody>
          <a:bodyPr wrap="square" rtlCol="0" anchor="t"/>
          <a:lstStyle/>
          <a:p>
            <a:pPr marL="0" indent="0">
              <a:lnSpc>
                <a:spcPts val="2965"/>
              </a:lnSpc>
              <a:buNone/>
            </a:pPr>
            <a:r>
              <a:rPr lang="en-US" sz="1853" dirty="0">
                <a:solidFill>
                  <a:srgbClr val="CAD6DE"/>
                </a:solidFill>
                <a:latin typeface="Cabin" pitchFamily="34" charset="0"/>
                <a:ea typeface="Cabin" pitchFamily="34" charset="-122"/>
                <a:cs typeface="Cabin" pitchFamily="34" charset="-120"/>
              </a:rPr>
              <a:t>Hadoop Distributed File System (HDFS), Apache Hive</a:t>
            </a:r>
            <a:endParaRPr lang="en-US" sz="1853" dirty="0"/>
          </a:p>
        </p:txBody>
      </p:sp>
      <p:sp>
        <p:nvSpPr>
          <p:cNvPr id="14" name="Shape 9"/>
          <p:cNvSpPr/>
          <p:nvPr/>
        </p:nvSpPr>
        <p:spPr>
          <a:xfrm>
            <a:off x="6317694" y="4497586"/>
            <a:ext cx="7481411" cy="674013"/>
          </a:xfrm>
          <a:prstGeom prst="rect">
            <a:avLst/>
          </a:prstGeom>
          <a:solidFill>
            <a:srgbClr val="FFFFFF">
              <a:alpha val="4000"/>
            </a:srgbClr>
          </a:solidFill>
          <a:ln/>
        </p:spPr>
      </p:sp>
      <p:sp>
        <p:nvSpPr>
          <p:cNvPr id="15" name="Text 10"/>
          <p:cNvSpPr/>
          <p:nvPr/>
        </p:nvSpPr>
        <p:spPr>
          <a:xfrm>
            <a:off x="6552962" y="4646295"/>
            <a:ext cx="3266361" cy="376595"/>
          </a:xfrm>
          <a:prstGeom prst="rect">
            <a:avLst/>
          </a:prstGeom>
          <a:noFill/>
          <a:ln/>
        </p:spPr>
        <p:txBody>
          <a:bodyPr wrap="none" rtlCol="0" anchor="t"/>
          <a:lstStyle/>
          <a:p>
            <a:pPr marL="0" indent="0">
              <a:lnSpc>
                <a:spcPts val="2965"/>
              </a:lnSpc>
              <a:buNone/>
            </a:pPr>
            <a:r>
              <a:rPr lang="en-US" sz="1853" dirty="0">
                <a:solidFill>
                  <a:srgbClr val="CAD6DE"/>
                </a:solidFill>
                <a:latin typeface="Cabin" pitchFamily="34" charset="0"/>
                <a:ea typeface="Cabin" pitchFamily="34" charset="-122"/>
                <a:cs typeface="Cabin" pitchFamily="34" charset="-120"/>
              </a:rPr>
              <a:t>Stream Processing</a:t>
            </a:r>
            <a:endParaRPr lang="en-US" sz="1853" dirty="0"/>
          </a:p>
        </p:txBody>
      </p:sp>
      <p:sp>
        <p:nvSpPr>
          <p:cNvPr id="16" name="Text 11"/>
          <p:cNvSpPr/>
          <p:nvPr/>
        </p:nvSpPr>
        <p:spPr>
          <a:xfrm>
            <a:off x="10297477" y="4646295"/>
            <a:ext cx="3266361" cy="376595"/>
          </a:xfrm>
          <a:prstGeom prst="rect">
            <a:avLst/>
          </a:prstGeom>
          <a:noFill/>
          <a:ln/>
        </p:spPr>
        <p:txBody>
          <a:bodyPr wrap="none" rtlCol="0" anchor="t"/>
          <a:lstStyle/>
          <a:p>
            <a:pPr marL="0" indent="0">
              <a:lnSpc>
                <a:spcPts val="2965"/>
              </a:lnSpc>
              <a:buNone/>
            </a:pPr>
            <a:r>
              <a:rPr lang="en-US" sz="1853" dirty="0">
                <a:solidFill>
                  <a:srgbClr val="CAD6DE"/>
                </a:solidFill>
                <a:latin typeface="Cabin" pitchFamily="34" charset="0"/>
                <a:ea typeface="Cabin" pitchFamily="34" charset="-122"/>
                <a:cs typeface="Cabin" pitchFamily="34" charset="-120"/>
              </a:rPr>
              <a:t>Apache Flink</a:t>
            </a:r>
            <a:endParaRPr lang="en-US" sz="1853" dirty="0"/>
          </a:p>
        </p:txBody>
      </p:sp>
      <p:sp>
        <p:nvSpPr>
          <p:cNvPr id="17" name="Shape 12"/>
          <p:cNvSpPr/>
          <p:nvPr/>
        </p:nvSpPr>
        <p:spPr>
          <a:xfrm>
            <a:off x="6317694" y="5171599"/>
            <a:ext cx="7481411" cy="674013"/>
          </a:xfrm>
          <a:prstGeom prst="rect">
            <a:avLst/>
          </a:prstGeom>
          <a:solidFill>
            <a:srgbClr val="000000">
              <a:alpha val="4000"/>
            </a:srgbClr>
          </a:solidFill>
          <a:ln/>
        </p:spPr>
      </p:sp>
      <p:sp>
        <p:nvSpPr>
          <p:cNvPr id="18" name="Text 13"/>
          <p:cNvSpPr/>
          <p:nvPr/>
        </p:nvSpPr>
        <p:spPr>
          <a:xfrm>
            <a:off x="6552962" y="5320308"/>
            <a:ext cx="3266361" cy="376595"/>
          </a:xfrm>
          <a:prstGeom prst="rect">
            <a:avLst/>
          </a:prstGeom>
          <a:noFill/>
          <a:ln/>
        </p:spPr>
        <p:txBody>
          <a:bodyPr wrap="none" rtlCol="0" anchor="t"/>
          <a:lstStyle/>
          <a:p>
            <a:pPr marL="0" indent="0">
              <a:lnSpc>
                <a:spcPts val="2965"/>
              </a:lnSpc>
              <a:buNone/>
            </a:pPr>
            <a:r>
              <a:rPr lang="en-US" sz="1853" dirty="0">
                <a:solidFill>
                  <a:srgbClr val="CAD6DE"/>
                </a:solidFill>
                <a:latin typeface="Cabin" pitchFamily="34" charset="0"/>
                <a:ea typeface="Cabin" pitchFamily="34" charset="-122"/>
                <a:cs typeface="Cabin" pitchFamily="34" charset="-120"/>
              </a:rPr>
              <a:t>Messaging Queue</a:t>
            </a:r>
            <a:endParaRPr lang="en-US" sz="1853" dirty="0"/>
          </a:p>
        </p:txBody>
      </p:sp>
      <p:sp>
        <p:nvSpPr>
          <p:cNvPr id="19" name="Text 14"/>
          <p:cNvSpPr/>
          <p:nvPr/>
        </p:nvSpPr>
        <p:spPr>
          <a:xfrm>
            <a:off x="10297477" y="5320308"/>
            <a:ext cx="3266361" cy="376595"/>
          </a:xfrm>
          <a:prstGeom prst="rect">
            <a:avLst/>
          </a:prstGeom>
          <a:noFill/>
          <a:ln/>
        </p:spPr>
        <p:txBody>
          <a:bodyPr wrap="none" rtlCol="0" anchor="t"/>
          <a:lstStyle/>
          <a:p>
            <a:pPr marL="0" indent="0">
              <a:lnSpc>
                <a:spcPts val="2965"/>
              </a:lnSpc>
              <a:buNone/>
            </a:pPr>
            <a:r>
              <a:rPr lang="en-US" sz="1853" dirty="0">
                <a:solidFill>
                  <a:srgbClr val="CAD6DE"/>
                </a:solidFill>
                <a:latin typeface="Cabin" pitchFamily="34" charset="0"/>
                <a:ea typeface="Cabin" pitchFamily="34" charset="-122"/>
                <a:cs typeface="Cabin" pitchFamily="34" charset="-120"/>
              </a:rPr>
              <a:t>Producers, Consumers</a:t>
            </a:r>
            <a:endParaRPr lang="en-US" sz="1853" dirty="0"/>
          </a:p>
        </p:txBody>
      </p:sp>
      <p:sp>
        <p:nvSpPr>
          <p:cNvPr id="20" name="Shape 15"/>
          <p:cNvSpPr/>
          <p:nvPr/>
        </p:nvSpPr>
        <p:spPr>
          <a:xfrm>
            <a:off x="6317694" y="5845612"/>
            <a:ext cx="7481411" cy="674013"/>
          </a:xfrm>
          <a:prstGeom prst="rect">
            <a:avLst/>
          </a:prstGeom>
          <a:solidFill>
            <a:srgbClr val="FFFFFF">
              <a:alpha val="4000"/>
            </a:srgbClr>
          </a:solidFill>
          <a:ln/>
        </p:spPr>
      </p:sp>
      <p:sp>
        <p:nvSpPr>
          <p:cNvPr id="21" name="Text 16"/>
          <p:cNvSpPr/>
          <p:nvPr/>
        </p:nvSpPr>
        <p:spPr>
          <a:xfrm>
            <a:off x="6552962" y="5994321"/>
            <a:ext cx="3266361" cy="376595"/>
          </a:xfrm>
          <a:prstGeom prst="rect">
            <a:avLst/>
          </a:prstGeom>
          <a:noFill/>
          <a:ln/>
        </p:spPr>
        <p:txBody>
          <a:bodyPr wrap="none" rtlCol="0" anchor="t"/>
          <a:lstStyle/>
          <a:p>
            <a:pPr marL="0" indent="0">
              <a:lnSpc>
                <a:spcPts val="2965"/>
              </a:lnSpc>
              <a:buNone/>
            </a:pPr>
            <a:r>
              <a:rPr lang="en-US" sz="1853" dirty="0">
                <a:solidFill>
                  <a:srgbClr val="CAD6DE"/>
                </a:solidFill>
                <a:latin typeface="Cabin" pitchFamily="34" charset="0"/>
                <a:ea typeface="Cabin" pitchFamily="34" charset="-122"/>
                <a:cs typeface="Cabin" pitchFamily="34" charset="-120"/>
              </a:rPr>
              <a:t>Real-time Serving</a:t>
            </a:r>
            <a:endParaRPr lang="en-US" sz="1853" dirty="0"/>
          </a:p>
        </p:txBody>
      </p:sp>
      <p:sp>
        <p:nvSpPr>
          <p:cNvPr id="22" name="Text 17"/>
          <p:cNvSpPr/>
          <p:nvPr/>
        </p:nvSpPr>
        <p:spPr>
          <a:xfrm>
            <a:off x="10297477" y="5994321"/>
            <a:ext cx="3266361" cy="376595"/>
          </a:xfrm>
          <a:prstGeom prst="rect">
            <a:avLst/>
          </a:prstGeom>
          <a:noFill/>
          <a:ln/>
        </p:spPr>
        <p:txBody>
          <a:bodyPr wrap="none" rtlCol="0" anchor="t"/>
          <a:lstStyle/>
          <a:p>
            <a:pPr marL="0" indent="0">
              <a:lnSpc>
                <a:spcPts val="2965"/>
              </a:lnSpc>
              <a:buNone/>
            </a:pPr>
            <a:r>
              <a:rPr lang="en-US" sz="1853" dirty="0">
                <a:solidFill>
                  <a:srgbClr val="CAD6DE"/>
                </a:solidFill>
                <a:latin typeface="Cabin" pitchFamily="34" charset="0"/>
                <a:ea typeface="Cabin" pitchFamily="34" charset="-122"/>
                <a:cs typeface="Cabin" pitchFamily="34" charset="-120"/>
              </a:rPr>
              <a:t>Everchanging data pipelines</a:t>
            </a:r>
            <a:endParaRPr lang="en-US" sz="1853" dirty="0"/>
          </a:p>
        </p:txBody>
      </p:sp>
      <p:sp>
        <p:nvSpPr>
          <p:cNvPr id="23" name="Shape 18"/>
          <p:cNvSpPr/>
          <p:nvPr/>
        </p:nvSpPr>
        <p:spPr>
          <a:xfrm>
            <a:off x="6317694" y="6519624"/>
            <a:ext cx="7481411" cy="1050608"/>
          </a:xfrm>
          <a:prstGeom prst="rect">
            <a:avLst/>
          </a:prstGeom>
          <a:solidFill>
            <a:srgbClr val="000000">
              <a:alpha val="4000"/>
            </a:srgbClr>
          </a:solidFill>
          <a:ln/>
        </p:spPr>
      </p:sp>
      <p:sp>
        <p:nvSpPr>
          <p:cNvPr id="24" name="Text 19"/>
          <p:cNvSpPr/>
          <p:nvPr/>
        </p:nvSpPr>
        <p:spPr>
          <a:xfrm>
            <a:off x="6552962" y="6668333"/>
            <a:ext cx="3266361" cy="376595"/>
          </a:xfrm>
          <a:prstGeom prst="rect">
            <a:avLst/>
          </a:prstGeom>
          <a:noFill/>
          <a:ln/>
        </p:spPr>
        <p:txBody>
          <a:bodyPr wrap="none" rtlCol="0" anchor="t"/>
          <a:lstStyle/>
          <a:p>
            <a:pPr marL="0" indent="0">
              <a:lnSpc>
                <a:spcPts val="2965"/>
              </a:lnSpc>
              <a:buNone/>
            </a:pPr>
            <a:r>
              <a:rPr lang="en-US" sz="1853" dirty="0">
                <a:solidFill>
                  <a:srgbClr val="CAD6DE"/>
                </a:solidFill>
                <a:latin typeface="Cabin" pitchFamily="34" charset="0"/>
                <a:ea typeface="Cabin" pitchFamily="34" charset="-122"/>
                <a:cs typeface="Cabin" pitchFamily="34" charset="-120"/>
              </a:rPr>
              <a:t>Data Lake</a:t>
            </a:r>
            <a:endParaRPr lang="en-US" sz="1853" dirty="0"/>
          </a:p>
        </p:txBody>
      </p:sp>
      <p:sp>
        <p:nvSpPr>
          <p:cNvPr id="25" name="Text 20"/>
          <p:cNvSpPr/>
          <p:nvPr/>
        </p:nvSpPr>
        <p:spPr>
          <a:xfrm>
            <a:off x="10297477" y="6668333"/>
            <a:ext cx="3266361" cy="753189"/>
          </a:xfrm>
          <a:prstGeom prst="rect">
            <a:avLst/>
          </a:prstGeom>
          <a:noFill/>
          <a:ln/>
        </p:spPr>
        <p:txBody>
          <a:bodyPr wrap="square" rtlCol="0" anchor="t"/>
          <a:lstStyle/>
          <a:p>
            <a:pPr marL="0" indent="0">
              <a:lnSpc>
                <a:spcPts val="2965"/>
              </a:lnSpc>
              <a:buNone/>
            </a:pPr>
            <a:r>
              <a:rPr lang="en-US" sz="1853" dirty="0">
                <a:solidFill>
                  <a:srgbClr val="CAD6DE"/>
                </a:solidFill>
                <a:latin typeface="Cabin" pitchFamily="34" charset="0"/>
                <a:ea typeface="Cabin" pitchFamily="34" charset="-122"/>
                <a:cs typeface="Cabin" pitchFamily="34" charset="-120"/>
              </a:rPr>
              <a:t>Reports, Ad-hoc Queries, Knowledge Graphs</a:t>
            </a:r>
            <a:endParaRPr lang="en-US" sz="1853"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426711-4A84-0696-C3E3-C6B39FD7934C}"/>
              </a:ext>
            </a:extLst>
          </p:cNvPr>
          <p:cNvPicPr>
            <a:picLocks noChangeAspect="1"/>
          </p:cNvPicPr>
          <p:nvPr/>
        </p:nvPicPr>
        <p:blipFill>
          <a:blip r:embed="rId2"/>
          <a:stretch>
            <a:fillRect/>
          </a:stretch>
        </p:blipFill>
        <p:spPr>
          <a:xfrm>
            <a:off x="-408809" y="0"/>
            <a:ext cx="15139270" cy="9253958"/>
          </a:xfrm>
          <a:prstGeom prst="rect">
            <a:avLst/>
          </a:prstGeom>
        </p:spPr>
      </p:pic>
      <p:pic>
        <p:nvPicPr>
          <p:cNvPr id="1026" name="Picture 2">
            <a:extLst>
              <a:ext uri="{FF2B5EF4-FFF2-40B4-BE49-F238E27FC236}">
                <a16:creationId xmlns:a16="http://schemas.microsoft.com/office/drawing/2014/main" id="{405483EE-CF6A-051C-8A3C-404F43868F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5900" y="3257550"/>
            <a:ext cx="4038600" cy="1927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3626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TotalTime>
  <Words>749</Words>
  <Application>Microsoft Office PowerPoint</Application>
  <PresentationFormat>Custom</PresentationFormat>
  <Paragraphs>77</Paragraphs>
  <Slides>9</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Cabin</vt:lpstr>
      <vt:lpstr>Unbounded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Jeena Julius</cp:lastModifiedBy>
  <cp:revision>4</cp:revision>
  <dcterms:created xsi:type="dcterms:W3CDTF">2024-07-24T09:34:35Z</dcterms:created>
  <dcterms:modified xsi:type="dcterms:W3CDTF">2024-07-29T12:17:25Z</dcterms:modified>
</cp:coreProperties>
</file>